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1"/>
    <p:sldMasterId id="2147484570" r:id="rId2"/>
    <p:sldMasterId id="2147484582" r:id="rId3"/>
    <p:sldMasterId id="2147486917" r:id="rId4"/>
    <p:sldMasterId id="2147487043" r:id="rId5"/>
    <p:sldMasterId id="2147487055" r:id="rId6"/>
    <p:sldMasterId id="2147487079" r:id="rId7"/>
    <p:sldMasterId id="2147487103" r:id="rId8"/>
    <p:sldMasterId id="2147487115" r:id="rId9"/>
  </p:sldMasterIdLst>
  <p:notesMasterIdLst>
    <p:notesMasterId r:id="rId40"/>
  </p:notesMasterIdLst>
  <p:handoutMasterIdLst>
    <p:handoutMasterId r:id="rId41"/>
  </p:handoutMasterIdLst>
  <p:sldIdLst>
    <p:sldId id="365" r:id="rId10"/>
    <p:sldId id="382" r:id="rId11"/>
    <p:sldId id="283" r:id="rId12"/>
    <p:sldId id="374" r:id="rId13"/>
    <p:sldId id="379" r:id="rId14"/>
    <p:sldId id="376" r:id="rId15"/>
    <p:sldId id="378" r:id="rId16"/>
    <p:sldId id="386" r:id="rId17"/>
    <p:sldId id="385" r:id="rId18"/>
    <p:sldId id="383" r:id="rId19"/>
    <p:sldId id="381" r:id="rId20"/>
    <p:sldId id="384" r:id="rId21"/>
    <p:sldId id="380" r:id="rId22"/>
    <p:sldId id="387" r:id="rId23"/>
    <p:sldId id="392" r:id="rId24"/>
    <p:sldId id="388" r:id="rId25"/>
    <p:sldId id="389" r:id="rId26"/>
    <p:sldId id="390" r:id="rId27"/>
    <p:sldId id="391" r:id="rId28"/>
    <p:sldId id="373" r:id="rId29"/>
    <p:sldId id="393" r:id="rId30"/>
    <p:sldId id="369" r:id="rId31"/>
    <p:sldId id="370" r:id="rId32"/>
    <p:sldId id="324" r:id="rId33"/>
    <p:sldId id="366" r:id="rId34"/>
    <p:sldId id="326" r:id="rId35"/>
    <p:sldId id="372" r:id="rId36"/>
    <p:sldId id="327" r:id="rId37"/>
    <p:sldId id="368" r:id="rId38"/>
    <p:sldId id="357"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00FF"/>
    <a:srgbClr val="66FF99"/>
    <a:srgbClr val="66FF66"/>
    <a:srgbClr val="FFFF00"/>
    <a:srgbClr val="99FF66"/>
    <a:srgbClr val="00FFFF"/>
    <a:srgbClr val="FF3300"/>
    <a:srgbClr val="660066"/>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05" autoAdjust="0"/>
    <p:restoredTop sz="94660"/>
  </p:normalViewPr>
  <p:slideViewPr>
    <p:cSldViewPr>
      <p:cViewPr varScale="1">
        <p:scale>
          <a:sx n="111" d="100"/>
          <a:sy n="111" d="100"/>
        </p:scale>
        <p:origin x="-1640" y="-1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slide" Target="slides/slide15.xml"/><Relationship Id="rId25" Type="http://schemas.openxmlformats.org/officeDocument/2006/relationships/slide" Target="slides/slide16.xml"/><Relationship Id="rId26" Type="http://schemas.openxmlformats.org/officeDocument/2006/relationships/slide" Target="slides/slide17.xml"/><Relationship Id="rId27" Type="http://schemas.openxmlformats.org/officeDocument/2006/relationships/slide" Target="slides/slide18.xml"/><Relationship Id="rId28" Type="http://schemas.openxmlformats.org/officeDocument/2006/relationships/slide" Target="slides/slide19.xml"/><Relationship Id="rId29" Type="http://schemas.openxmlformats.org/officeDocument/2006/relationships/slide" Target="slides/slide20.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1.xml"/><Relationship Id="rId31" Type="http://schemas.openxmlformats.org/officeDocument/2006/relationships/slide" Target="slides/slide22.xml"/><Relationship Id="rId32" Type="http://schemas.openxmlformats.org/officeDocument/2006/relationships/slide" Target="slides/slide23.xml"/><Relationship Id="rId9" Type="http://schemas.openxmlformats.org/officeDocument/2006/relationships/slideMaster" Target="slideMasters/slideMaster9.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12945F-830E-6749-A431-EC1D1DB49C65}" type="datetimeFigureOut">
              <a:rPr lang="en-US" smtClean="0"/>
              <a:t>27/09/12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2A441E5-E1AB-EA47-8EBE-B6E142D275FE}" type="slidenum">
              <a:rPr lang="en-US" smtClean="0"/>
              <a:t>‹#›</a:t>
            </a:fld>
            <a:endParaRPr lang="en-US"/>
          </a:p>
        </p:txBody>
      </p:sp>
    </p:spTree>
    <p:extLst>
      <p:ext uri="{BB962C8B-B14F-4D97-AF65-F5344CB8AC3E}">
        <p14:creationId xmlns:p14="http://schemas.microsoft.com/office/powerpoint/2010/main" val="11523030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mn-cs"/>
              </a:defRPr>
            </a:lvl1pPr>
          </a:lstStyle>
          <a:p>
            <a:pPr>
              <a:defRPr/>
            </a:pPr>
            <a:endParaRPr lang="en-US"/>
          </a:p>
        </p:txBody>
      </p:sp>
      <p:sp>
        <p:nvSpPr>
          <p:cNvPr id="7168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mn-cs"/>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68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mn-cs"/>
              </a:defRPr>
            </a:lvl1pPr>
          </a:lstStyle>
          <a:p>
            <a:pPr>
              <a:defRPr/>
            </a:pPr>
            <a:endParaRPr lang="en-US"/>
          </a:p>
        </p:txBody>
      </p:sp>
      <p:sp>
        <p:nvSpPr>
          <p:cNvPr id="7168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mn-cs"/>
              </a:defRPr>
            </a:lvl1pPr>
          </a:lstStyle>
          <a:p>
            <a:pPr>
              <a:defRPr/>
            </a:pPr>
            <a:fld id="{EE8447BB-3FB9-4098-99BA-21A8D714B9BE}" type="slidenum">
              <a:rPr lang="en-US"/>
              <a:pPr>
                <a:defRPr/>
              </a:pPr>
              <a:t>‹#›</a:t>
            </a:fld>
            <a:endParaRPr lang="en-US"/>
          </a:p>
        </p:txBody>
      </p:sp>
    </p:spTree>
    <p:extLst>
      <p:ext uri="{BB962C8B-B14F-4D97-AF65-F5344CB8AC3E}">
        <p14:creationId xmlns:p14="http://schemas.microsoft.com/office/powerpoint/2010/main" val="248075909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E8447BB-3FB9-4098-99BA-21A8D714B9BE}" type="slidenum">
              <a:rPr lang="en-US" smtClean="0"/>
              <a:pPr>
                <a:defRPr/>
              </a:pPr>
              <a:t>15</a:t>
            </a:fld>
            <a:endParaRPr lang="en-US"/>
          </a:p>
        </p:txBody>
      </p:sp>
    </p:spTree>
    <p:extLst>
      <p:ext uri="{BB962C8B-B14F-4D97-AF65-F5344CB8AC3E}">
        <p14:creationId xmlns:p14="http://schemas.microsoft.com/office/powerpoint/2010/main" val="114883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7769F8B-AF46-0E4D-9887-F163DA7042D4}"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A9DB99D-BB68-4E02-8A07-0CB06CB17BDD}" type="slidenum">
              <a:rPr lang="en-US"/>
              <a:pPr>
                <a:defRPr/>
              </a:pPr>
              <a:t>‹#›</a:t>
            </a:fld>
            <a:endParaRPr lang="en-US"/>
          </a:p>
        </p:txBody>
      </p:sp>
    </p:spTree>
    <p:extLst>
      <p:ext uri="{BB962C8B-B14F-4D97-AF65-F5344CB8AC3E}">
        <p14:creationId xmlns:p14="http://schemas.microsoft.com/office/powerpoint/2010/main" val="3986010561"/>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EF6ECBE-4BD5-6840-A2E4-BA73AC51F8C7}"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F7AB164-CDEB-40BF-A3AF-AEC6D0F8CCA7}" type="slidenum">
              <a:rPr lang="en-US"/>
              <a:pPr>
                <a:defRPr/>
              </a:pPr>
              <a:t>‹#›</a:t>
            </a:fld>
            <a:endParaRPr lang="en-US"/>
          </a:p>
        </p:txBody>
      </p:sp>
    </p:spTree>
    <p:extLst>
      <p:ext uri="{BB962C8B-B14F-4D97-AF65-F5344CB8AC3E}">
        <p14:creationId xmlns:p14="http://schemas.microsoft.com/office/powerpoint/2010/main" val="3968437408"/>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2E2590D-E772-2A4D-BFD0-245CE4A375E7}"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EF12AE-0CF4-4270-B920-54C080B500D0}" type="slidenum">
              <a:rPr lang="en-US"/>
              <a:pPr>
                <a:defRPr/>
              </a:pPr>
              <a:t>‹#›</a:t>
            </a:fld>
            <a:endParaRPr lang="en-US"/>
          </a:p>
        </p:txBody>
      </p:sp>
    </p:spTree>
    <p:extLst>
      <p:ext uri="{BB962C8B-B14F-4D97-AF65-F5344CB8AC3E}">
        <p14:creationId xmlns:p14="http://schemas.microsoft.com/office/powerpoint/2010/main" val="416356633"/>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5998DA2-56DD-9C47-AFAD-B140EE21FAC1}" type="datetime3">
              <a:rPr lang="en-IN" smtClean="0"/>
              <a:t>27 September 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9F1248F-A031-4324-AAA1-9F0065EC1563}" type="slidenum">
              <a:rPr lang="en-US"/>
              <a:pPr>
                <a:defRPr/>
              </a:pPr>
              <a:t>‹#›</a:t>
            </a:fld>
            <a:endParaRPr lang="en-US"/>
          </a:p>
        </p:txBody>
      </p:sp>
    </p:spTree>
    <p:extLst>
      <p:ext uri="{BB962C8B-B14F-4D97-AF65-F5344CB8AC3E}">
        <p14:creationId xmlns:p14="http://schemas.microsoft.com/office/powerpoint/2010/main" val="3915543802"/>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BDA0657-0494-E74B-AAB9-22F11D715AC7}" type="datetime3">
              <a:rPr lang="en-IN" smtClean="0"/>
              <a:t>27 September 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D384C35-79C4-49D6-9D8E-8A2870129907}" type="slidenum">
              <a:rPr lang="en-US"/>
              <a:pPr>
                <a:defRPr/>
              </a:pPr>
              <a:t>‹#›</a:t>
            </a:fld>
            <a:endParaRPr lang="en-US"/>
          </a:p>
        </p:txBody>
      </p:sp>
    </p:spTree>
    <p:extLst>
      <p:ext uri="{BB962C8B-B14F-4D97-AF65-F5344CB8AC3E}">
        <p14:creationId xmlns:p14="http://schemas.microsoft.com/office/powerpoint/2010/main" val="3714288171"/>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4624F68-26B0-7648-9554-219BE0059E99}" type="datetime3">
              <a:rPr lang="en-IN" smtClean="0"/>
              <a:t>27 September 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4383231-1854-47AD-BAD5-64A99A8C3BE4}" type="slidenum">
              <a:rPr lang="en-US"/>
              <a:pPr>
                <a:defRPr/>
              </a:pPr>
              <a:t>‹#›</a:t>
            </a:fld>
            <a:endParaRPr lang="en-US"/>
          </a:p>
        </p:txBody>
      </p:sp>
    </p:spTree>
    <p:extLst>
      <p:ext uri="{BB962C8B-B14F-4D97-AF65-F5344CB8AC3E}">
        <p14:creationId xmlns:p14="http://schemas.microsoft.com/office/powerpoint/2010/main" val="646901548"/>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0892713-E3D0-0946-B290-F88A6A3E17C9}" type="datetime3">
              <a:rPr lang="en-IN" smtClean="0"/>
              <a:t>27 September 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CA32646-74D4-4D0D-99B1-93F9C5F48EC0}" type="slidenum">
              <a:rPr lang="en-US"/>
              <a:pPr>
                <a:defRPr/>
              </a:pPr>
              <a:t>‹#›</a:t>
            </a:fld>
            <a:endParaRPr lang="en-US"/>
          </a:p>
        </p:txBody>
      </p:sp>
    </p:spTree>
    <p:extLst>
      <p:ext uri="{BB962C8B-B14F-4D97-AF65-F5344CB8AC3E}">
        <p14:creationId xmlns:p14="http://schemas.microsoft.com/office/powerpoint/2010/main" val="169410704"/>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09C20D2-181F-E644-8B89-44BD3D92A597}" type="datetime3">
              <a:rPr lang="en-IN" smtClean="0"/>
              <a:t>27 September 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4DA8221-F8DE-4D9B-B706-FBA138ACA553}" type="slidenum">
              <a:rPr lang="en-US"/>
              <a:pPr>
                <a:defRPr/>
              </a:pPr>
              <a:t>‹#›</a:t>
            </a:fld>
            <a:endParaRPr lang="en-US"/>
          </a:p>
        </p:txBody>
      </p:sp>
    </p:spTree>
    <p:extLst>
      <p:ext uri="{BB962C8B-B14F-4D97-AF65-F5344CB8AC3E}">
        <p14:creationId xmlns:p14="http://schemas.microsoft.com/office/powerpoint/2010/main" val="1130011811"/>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6E798A9-698C-BC4F-86FE-3D48F8D39819}" type="datetime3">
              <a:rPr lang="en-IN" smtClean="0"/>
              <a:t>27 September 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8C28DF1-9A22-4A29-9034-C91DE5C5F5CB}" type="slidenum">
              <a:rPr lang="en-US"/>
              <a:pPr>
                <a:defRPr/>
              </a:pPr>
              <a:t>‹#›</a:t>
            </a:fld>
            <a:endParaRPr lang="en-US"/>
          </a:p>
        </p:txBody>
      </p:sp>
    </p:spTree>
    <p:extLst>
      <p:ext uri="{BB962C8B-B14F-4D97-AF65-F5344CB8AC3E}">
        <p14:creationId xmlns:p14="http://schemas.microsoft.com/office/powerpoint/2010/main" val="1706352800"/>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B87AE24-7CCA-3C48-B6B7-22EA626658FE}"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818EA5-2568-4EF9-903C-638B61A74C90}" type="slidenum">
              <a:rPr lang="en-US"/>
              <a:pPr>
                <a:defRPr/>
              </a:pPr>
              <a:t>‹#›</a:t>
            </a:fld>
            <a:endParaRPr lang="en-US"/>
          </a:p>
        </p:txBody>
      </p:sp>
    </p:spTree>
    <p:extLst>
      <p:ext uri="{BB962C8B-B14F-4D97-AF65-F5344CB8AC3E}">
        <p14:creationId xmlns:p14="http://schemas.microsoft.com/office/powerpoint/2010/main" val="1031675806"/>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A53727E-AEDE-A74F-8ACE-C0DCB4288382}"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785A3B7-9D7D-4539-AD0F-F1B9EA393D85}" type="slidenum">
              <a:rPr lang="en-US"/>
              <a:pPr>
                <a:defRPr/>
              </a:pPr>
              <a:t>‹#›</a:t>
            </a:fld>
            <a:endParaRPr lang="en-US"/>
          </a:p>
        </p:txBody>
      </p:sp>
    </p:spTree>
    <p:extLst>
      <p:ext uri="{BB962C8B-B14F-4D97-AF65-F5344CB8AC3E}">
        <p14:creationId xmlns:p14="http://schemas.microsoft.com/office/powerpoint/2010/main" val="1161132183"/>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F22DCA8D-7383-8040-B7DA-D133AFCC1A60}" type="datetime3">
              <a:rPr lang="en-IN" smtClean="0"/>
              <a:t>27 September 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C2EA2972-C6CF-43C9-A57B-9F62899655AC}" type="slidenum">
              <a:rPr lang="en-US"/>
              <a:pPr>
                <a:defRPr/>
              </a:pPr>
              <a:t>‹#›</a:t>
            </a:fld>
            <a:endParaRPr lang="en-US"/>
          </a:p>
        </p:txBody>
      </p:sp>
    </p:spTree>
    <p:extLst>
      <p:ext uri="{BB962C8B-B14F-4D97-AF65-F5344CB8AC3E}">
        <p14:creationId xmlns:p14="http://schemas.microsoft.com/office/powerpoint/2010/main" val="896580477"/>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91C54593-73BF-3842-837F-FC479E0BD32A}" type="datetime3">
              <a:rPr lang="en-IN" smtClean="0"/>
              <a:t>27 September 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E5461F3B-B4BD-497C-8F46-7761427A51E2}" type="slidenum">
              <a:rPr lang="en-US"/>
              <a:pPr>
                <a:defRPr/>
              </a:pPr>
              <a:t>‹#›</a:t>
            </a:fld>
            <a:endParaRPr lang="en-US"/>
          </a:p>
        </p:txBody>
      </p:sp>
    </p:spTree>
    <p:extLst>
      <p:ext uri="{BB962C8B-B14F-4D97-AF65-F5344CB8AC3E}">
        <p14:creationId xmlns:p14="http://schemas.microsoft.com/office/powerpoint/2010/main" val="2556022901"/>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0938596-BB08-274D-8A1F-115B2A36B793}"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73AF71-26F7-416B-B1ED-71E44A1144BE}" type="slidenum">
              <a:rPr lang="en-US"/>
              <a:pPr>
                <a:defRPr/>
              </a:pPr>
              <a:t>‹#›</a:t>
            </a:fld>
            <a:endParaRPr lang="en-US"/>
          </a:p>
        </p:txBody>
      </p:sp>
    </p:spTree>
    <p:extLst>
      <p:ext uri="{BB962C8B-B14F-4D97-AF65-F5344CB8AC3E}">
        <p14:creationId xmlns:p14="http://schemas.microsoft.com/office/powerpoint/2010/main" val="13325201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A1BE4A72-103B-844C-A028-867DEDCF2D06}" type="datetime3">
              <a:rPr lang="en-IN" smtClean="0"/>
              <a:t>27 September 2012</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D7FB4FE6-3418-4B51-AF14-78BACCE5E3E6}" type="slidenum">
              <a:rPr lang="en-US"/>
              <a:pPr>
                <a:defRPr/>
              </a:pPr>
              <a:t>‹#›</a:t>
            </a:fld>
            <a:endParaRPr lang="en-US"/>
          </a:p>
        </p:txBody>
      </p:sp>
    </p:spTree>
    <p:extLst>
      <p:ext uri="{BB962C8B-B14F-4D97-AF65-F5344CB8AC3E}">
        <p14:creationId xmlns:p14="http://schemas.microsoft.com/office/powerpoint/2010/main" val="2327882779"/>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92382786-EDA4-F942-A45C-8CD8122E4FE1}" type="datetime3">
              <a:rPr lang="en-IN" smtClean="0"/>
              <a:t>27 September 2012</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81372AA9-1A52-4393-81D1-AF217050F10A}" type="slidenum">
              <a:rPr lang="en-US"/>
              <a:pPr>
                <a:defRPr/>
              </a:pPr>
              <a:t>‹#›</a:t>
            </a:fld>
            <a:endParaRPr lang="en-US"/>
          </a:p>
        </p:txBody>
      </p:sp>
    </p:spTree>
    <p:extLst>
      <p:ext uri="{BB962C8B-B14F-4D97-AF65-F5344CB8AC3E}">
        <p14:creationId xmlns:p14="http://schemas.microsoft.com/office/powerpoint/2010/main" val="3313642456"/>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E2036C7A-28FE-924F-A85C-BAF3A98971D0}" type="datetime3">
              <a:rPr lang="en-IN" smtClean="0"/>
              <a:t>27 September 2012</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387C7320-903B-47D5-B229-F2D08CB3BBEB}" type="slidenum">
              <a:rPr lang="en-US"/>
              <a:pPr>
                <a:defRPr/>
              </a:pPr>
              <a:t>‹#›</a:t>
            </a:fld>
            <a:endParaRPr lang="en-US"/>
          </a:p>
        </p:txBody>
      </p:sp>
    </p:spTree>
    <p:extLst>
      <p:ext uri="{BB962C8B-B14F-4D97-AF65-F5344CB8AC3E}">
        <p14:creationId xmlns:p14="http://schemas.microsoft.com/office/powerpoint/2010/main" val="203249288"/>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C54846AF-04C0-104B-B3E6-B0FE568B8CF8}" type="datetime3">
              <a:rPr lang="en-IN" smtClean="0"/>
              <a:t>27 September 2012</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5BD1CE3E-CB83-405A-86E9-98439FBE58E0}" type="slidenum">
              <a:rPr lang="en-US"/>
              <a:pPr>
                <a:defRPr/>
              </a:pPr>
              <a:t>‹#›</a:t>
            </a:fld>
            <a:endParaRPr lang="en-US"/>
          </a:p>
        </p:txBody>
      </p:sp>
    </p:spTree>
    <p:extLst>
      <p:ext uri="{BB962C8B-B14F-4D97-AF65-F5344CB8AC3E}">
        <p14:creationId xmlns:p14="http://schemas.microsoft.com/office/powerpoint/2010/main" val="219051976"/>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40E9136D-BA64-E14F-95A7-3EF56364B840}" type="datetime3">
              <a:rPr lang="en-IN" smtClean="0"/>
              <a:t>27 September 2012</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99FFC75A-2114-41CF-B122-315E9EAAE424}" type="slidenum">
              <a:rPr lang="en-US"/>
              <a:pPr>
                <a:defRPr/>
              </a:pPr>
              <a:t>‹#›</a:t>
            </a:fld>
            <a:endParaRPr lang="en-US"/>
          </a:p>
        </p:txBody>
      </p:sp>
    </p:spTree>
    <p:extLst>
      <p:ext uri="{BB962C8B-B14F-4D97-AF65-F5344CB8AC3E}">
        <p14:creationId xmlns:p14="http://schemas.microsoft.com/office/powerpoint/2010/main" val="4156722286"/>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650D7159-1685-8346-B6D9-D5E4801EED08}" type="datetime3">
              <a:rPr lang="en-IN" smtClean="0"/>
              <a:t>27 September 2012</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E8064CBB-8321-46B1-B79F-495DFAE012EE}" type="slidenum">
              <a:rPr lang="en-US"/>
              <a:pPr>
                <a:defRPr/>
              </a:pPr>
              <a:t>‹#›</a:t>
            </a:fld>
            <a:endParaRPr lang="en-US"/>
          </a:p>
        </p:txBody>
      </p:sp>
    </p:spTree>
    <p:extLst>
      <p:ext uri="{BB962C8B-B14F-4D97-AF65-F5344CB8AC3E}">
        <p14:creationId xmlns:p14="http://schemas.microsoft.com/office/powerpoint/2010/main" val="1122722248"/>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A6C70B43-C8CD-2B49-8A26-C48AF13F4D9E}" type="datetime3">
              <a:rPr lang="en-IN" smtClean="0"/>
              <a:t>27 September 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14034C8-6B3C-4CA9-9FB6-2E21407BD4AE}" type="slidenum">
              <a:rPr lang="en-US"/>
              <a:pPr>
                <a:defRPr/>
              </a:pPr>
              <a:t>‹#›</a:t>
            </a:fld>
            <a:endParaRPr lang="en-US"/>
          </a:p>
        </p:txBody>
      </p:sp>
    </p:spTree>
    <p:extLst>
      <p:ext uri="{BB962C8B-B14F-4D97-AF65-F5344CB8AC3E}">
        <p14:creationId xmlns:p14="http://schemas.microsoft.com/office/powerpoint/2010/main" val="3190188757"/>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8CBBF2E6-79EE-CD49-946D-4D322470A05F}" type="datetime3">
              <a:rPr lang="en-IN" smtClean="0"/>
              <a:t>27 September 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05C21375-E4C1-4B23-A2BA-D8DDA82A579B}" type="slidenum">
              <a:rPr lang="en-US"/>
              <a:pPr>
                <a:defRPr/>
              </a:pPr>
              <a:t>‹#›</a:t>
            </a:fld>
            <a:endParaRPr lang="en-US"/>
          </a:p>
        </p:txBody>
      </p:sp>
    </p:spTree>
    <p:extLst>
      <p:ext uri="{BB962C8B-B14F-4D97-AF65-F5344CB8AC3E}">
        <p14:creationId xmlns:p14="http://schemas.microsoft.com/office/powerpoint/2010/main" val="3082876505"/>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4A293631-A266-5E4B-A42E-53D80253FCF8}"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4F51E9-044C-4447-9F03-3C21BFAD41D4}" type="slidenum">
              <a:rPr lang="en-US"/>
              <a:pPr>
                <a:defRPr/>
              </a:pPr>
              <a:t>‹#›</a:t>
            </a:fld>
            <a:endParaRPr lang="en-US"/>
          </a:p>
        </p:txBody>
      </p:sp>
    </p:spTree>
    <p:extLst>
      <p:ext uri="{BB962C8B-B14F-4D97-AF65-F5344CB8AC3E}">
        <p14:creationId xmlns:p14="http://schemas.microsoft.com/office/powerpoint/2010/main" val="3539973896"/>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lvl1pPr>
              <a:defRPr/>
            </a:lvl1pPr>
          </a:lstStyle>
          <a:p>
            <a:pPr>
              <a:defRPr/>
            </a:pPr>
            <a:fld id="{65579708-FA96-3744-B556-7BE6C106934A}"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F4F6C3E-8292-468A-AEA9-178463C6715C}" type="slidenum">
              <a:rPr lang="en-US"/>
              <a:pPr>
                <a:defRPr/>
              </a:pPr>
              <a:t>‹#›</a:t>
            </a:fld>
            <a:endParaRPr lang="en-US"/>
          </a:p>
        </p:txBody>
      </p:sp>
    </p:spTree>
    <p:extLst>
      <p:ext uri="{BB962C8B-B14F-4D97-AF65-F5344CB8AC3E}">
        <p14:creationId xmlns:p14="http://schemas.microsoft.com/office/powerpoint/2010/main" val="2846499989"/>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Oval 3"/>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4"/>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5"/>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fld id="{F45241B6-73CC-1645-9452-D65A24B2B7D4}" type="datetime3">
              <a:rPr lang="en-IN" smtClean="0"/>
              <a:t>27 September 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7525641-2F1E-4585-893D-872867EF5AEC}" type="slidenum">
              <a:rPr lang="en-US"/>
              <a:pPr>
                <a:defRPr/>
              </a:pPr>
              <a:t>‹#›</a:t>
            </a:fld>
            <a:endParaRPr lang="en-US"/>
          </a:p>
        </p:txBody>
      </p:sp>
    </p:spTree>
    <p:extLst>
      <p:ext uri="{BB962C8B-B14F-4D97-AF65-F5344CB8AC3E}">
        <p14:creationId xmlns:p14="http://schemas.microsoft.com/office/powerpoint/2010/main" val="374512803"/>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4"/>
          </p:nvPr>
        </p:nvSpPr>
        <p:spPr/>
        <p:txBody>
          <a:bodyPr/>
          <a:lstStyle>
            <a:lvl1pPr>
              <a:defRPr/>
            </a:lvl1pPr>
          </a:lstStyle>
          <a:p>
            <a:pPr>
              <a:defRPr/>
            </a:pPr>
            <a:fld id="{CAA5930A-FC60-6A4D-BB5B-EDBCF0BFBAE6}" type="datetime3">
              <a:rPr lang="en-IN" smtClean="0"/>
              <a:t>27 September 2012</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0236B8BE-2B33-4156-9C93-6D024AFC7473}" type="slidenum">
              <a:rPr lang="en-US"/>
              <a:pPr>
                <a:defRPr/>
              </a:pPr>
              <a:t>‹#›</a:t>
            </a:fld>
            <a:endParaRPr lang="en-US"/>
          </a:p>
        </p:txBody>
      </p:sp>
    </p:spTree>
    <p:extLst>
      <p:ext uri="{BB962C8B-B14F-4D97-AF65-F5344CB8AC3E}">
        <p14:creationId xmlns:p14="http://schemas.microsoft.com/office/powerpoint/2010/main" val="3598601803"/>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5"/>
          </p:nvPr>
        </p:nvSpPr>
        <p:spPr/>
        <p:txBody>
          <a:bodyPr/>
          <a:lstStyle>
            <a:lvl1pPr>
              <a:defRPr/>
            </a:lvl1pPr>
          </a:lstStyle>
          <a:p>
            <a:pPr>
              <a:defRPr/>
            </a:pPr>
            <a:fld id="{E9380EF4-8264-754E-A11F-642935A9722D}" type="datetime3">
              <a:rPr lang="en-IN" smtClean="0"/>
              <a:t>27 September 2012</a:t>
            </a:fld>
            <a:endParaRPr lang="en-US"/>
          </a:p>
        </p:txBody>
      </p:sp>
      <p:sp>
        <p:nvSpPr>
          <p:cNvPr id="8"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a:lvl1pPr>
          </a:lstStyle>
          <a:p>
            <a:pPr>
              <a:defRPr/>
            </a:pPr>
            <a:fld id="{69EAC135-4E11-4040-A55F-D4D7125183D8}" type="slidenum">
              <a:rPr lang="en-US"/>
              <a:pPr>
                <a:defRPr/>
              </a:pPr>
              <a:t>‹#›</a:t>
            </a:fld>
            <a:endParaRPr lang="en-US"/>
          </a:p>
        </p:txBody>
      </p:sp>
    </p:spTree>
    <p:extLst>
      <p:ext uri="{BB962C8B-B14F-4D97-AF65-F5344CB8AC3E}">
        <p14:creationId xmlns:p14="http://schemas.microsoft.com/office/powerpoint/2010/main" val="2183114379"/>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49389D74-9E41-494D-BD96-66CBAEEA93AE}" type="datetime3">
              <a:rPr lang="en-IN" smtClean="0"/>
              <a:t>27 September 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D03E0DC-AC50-418E-95AC-434156A20196}" type="slidenum">
              <a:rPr lang="en-US"/>
              <a:pPr>
                <a:defRPr/>
              </a:pPr>
              <a:t>‹#›</a:t>
            </a:fld>
            <a:endParaRPr lang="en-US"/>
          </a:p>
        </p:txBody>
      </p:sp>
    </p:spTree>
    <p:extLst>
      <p:ext uri="{BB962C8B-B14F-4D97-AF65-F5344CB8AC3E}">
        <p14:creationId xmlns:p14="http://schemas.microsoft.com/office/powerpoint/2010/main" val="1113214627"/>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F23A515-7278-5D40-8216-2E49CE97A6BE}" type="datetime3">
              <a:rPr lang="en-IN" smtClean="0"/>
              <a:t>27 September 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A03E7D4-CF4D-4564-9073-5F2C56B50C0F}" type="slidenum">
              <a:rPr lang="en-US"/>
              <a:pPr>
                <a:defRPr/>
              </a:pPr>
              <a:t>‹#›</a:t>
            </a:fld>
            <a:endParaRPr lang="en-US"/>
          </a:p>
        </p:txBody>
      </p:sp>
    </p:spTree>
    <p:extLst>
      <p:ext uri="{BB962C8B-B14F-4D97-AF65-F5344CB8AC3E}">
        <p14:creationId xmlns:p14="http://schemas.microsoft.com/office/powerpoint/2010/main" val="784925097"/>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81FCE5D-E904-0446-9B38-47FBF81887DA}" type="datetime3">
              <a:rPr lang="en-IN" smtClean="0"/>
              <a:t>27 September 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9147B91-616F-4D15-84E6-14391D341CE4}" type="slidenum">
              <a:rPr lang="en-US"/>
              <a:pPr>
                <a:defRPr/>
              </a:pPr>
              <a:t>‹#›</a:t>
            </a:fld>
            <a:endParaRPr lang="en-US"/>
          </a:p>
        </p:txBody>
      </p:sp>
    </p:spTree>
    <p:extLst>
      <p:ext uri="{BB962C8B-B14F-4D97-AF65-F5344CB8AC3E}">
        <p14:creationId xmlns:p14="http://schemas.microsoft.com/office/powerpoint/2010/main" val="3046799624"/>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6121495-B1E3-7846-BDB9-87E83C24FBF1}" type="datetime3">
              <a:rPr lang="en-IN" smtClean="0"/>
              <a:t>27 September 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C473435-50B6-42D5-BD7C-911569D3B1AF}" type="slidenum">
              <a:rPr lang="en-US"/>
              <a:pPr>
                <a:defRPr/>
              </a:pPr>
              <a:t>‹#›</a:t>
            </a:fld>
            <a:endParaRPr lang="en-US"/>
          </a:p>
        </p:txBody>
      </p:sp>
    </p:spTree>
    <p:extLst>
      <p:ext uri="{BB962C8B-B14F-4D97-AF65-F5344CB8AC3E}">
        <p14:creationId xmlns:p14="http://schemas.microsoft.com/office/powerpoint/2010/main" val="4046629403"/>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7A55B1B-D1D1-9C4F-A168-CC6489B4018C}"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15CCD1-B051-4449-8651-072883DC94CE}" type="slidenum">
              <a:rPr lang="en-US"/>
              <a:pPr>
                <a:defRPr/>
              </a:pPr>
              <a:t>‹#›</a:t>
            </a:fld>
            <a:endParaRPr lang="en-US"/>
          </a:p>
        </p:txBody>
      </p:sp>
    </p:spTree>
    <p:extLst>
      <p:ext uri="{BB962C8B-B14F-4D97-AF65-F5344CB8AC3E}">
        <p14:creationId xmlns:p14="http://schemas.microsoft.com/office/powerpoint/2010/main" val="2773368313"/>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CC1438E-2C3C-C243-9B37-FD6B787748F8}"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7A75F9-EA8C-4F64-8869-1A1181EAF87C}" type="slidenum">
              <a:rPr lang="en-US"/>
              <a:pPr>
                <a:defRPr/>
              </a:pPr>
              <a:t>‹#›</a:t>
            </a:fld>
            <a:endParaRPr lang="en-US"/>
          </a:p>
        </p:txBody>
      </p:sp>
    </p:spTree>
    <p:extLst>
      <p:ext uri="{BB962C8B-B14F-4D97-AF65-F5344CB8AC3E}">
        <p14:creationId xmlns:p14="http://schemas.microsoft.com/office/powerpoint/2010/main" val="727216325"/>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DDF3B68-5FF3-D942-A1ED-7A4CCA7DE6D3}"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81E759-1950-415B-98D3-C215E52F4FEE}" type="slidenum">
              <a:rPr lang="en-US"/>
              <a:pPr>
                <a:defRPr/>
              </a:pPr>
              <a:t>‹#›</a:t>
            </a:fld>
            <a:endParaRPr lang="en-US"/>
          </a:p>
        </p:txBody>
      </p:sp>
    </p:spTree>
    <p:extLst>
      <p:ext uri="{BB962C8B-B14F-4D97-AF65-F5344CB8AC3E}">
        <p14:creationId xmlns:p14="http://schemas.microsoft.com/office/powerpoint/2010/main" val="2152722875"/>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5B42141-BECB-964C-9747-B7A4ECBAA652}"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63F33C4-98B0-46FB-AA18-B44C4AE24737}" type="slidenum">
              <a:rPr lang="en-US"/>
              <a:pPr>
                <a:defRPr/>
              </a:pPr>
              <a:t>‹#›</a:t>
            </a:fld>
            <a:endParaRPr lang="en-US"/>
          </a:p>
        </p:txBody>
      </p:sp>
    </p:spTree>
    <p:extLst>
      <p:ext uri="{BB962C8B-B14F-4D97-AF65-F5344CB8AC3E}">
        <p14:creationId xmlns:p14="http://schemas.microsoft.com/office/powerpoint/2010/main" val="970445246"/>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1322425-F4DC-A946-91EB-AAF34A01DD4C}"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AC6E08-DB78-4FB4-B838-A9DC23D6FEA0}" type="slidenum">
              <a:rPr lang="en-US"/>
              <a:pPr>
                <a:defRPr/>
              </a:pPr>
              <a:t>‹#›</a:t>
            </a:fld>
            <a:endParaRPr lang="en-US"/>
          </a:p>
        </p:txBody>
      </p:sp>
    </p:spTree>
    <p:extLst>
      <p:ext uri="{BB962C8B-B14F-4D97-AF65-F5344CB8AC3E}">
        <p14:creationId xmlns:p14="http://schemas.microsoft.com/office/powerpoint/2010/main" val="4069941524"/>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B4E8C89-D892-8C41-93E5-B0B27E81B1B8}" type="datetime3">
              <a:rPr lang="en-IN" smtClean="0"/>
              <a:t>27 September 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66E790E-F36C-4A50-9E9B-8D48B2352275}" type="slidenum">
              <a:rPr lang="en-US"/>
              <a:pPr>
                <a:defRPr/>
              </a:pPr>
              <a:t>‹#›</a:t>
            </a:fld>
            <a:endParaRPr lang="en-US"/>
          </a:p>
        </p:txBody>
      </p:sp>
    </p:spTree>
    <p:extLst>
      <p:ext uri="{BB962C8B-B14F-4D97-AF65-F5344CB8AC3E}">
        <p14:creationId xmlns:p14="http://schemas.microsoft.com/office/powerpoint/2010/main" val="584481655"/>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45351D2-B474-1949-9678-12A6DE76EE35}" type="datetime3">
              <a:rPr lang="en-IN" smtClean="0"/>
              <a:t>27 September 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41FD916-5995-4CBA-9F45-D15369B9DB67}" type="slidenum">
              <a:rPr lang="en-US"/>
              <a:pPr>
                <a:defRPr/>
              </a:pPr>
              <a:t>‹#›</a:t>
            </a:fld>
            <a:endParaRPr lang="en-US"/>
          </a:p>
        </p:txBody>
      </p:sp>
    </p:spTree>
    <p:extLst>
      <p:ext uri="{BB962C8B-B14F-4D97-AF65-F5344CB8AC3E}">
        <p14:creationId xmlns:p14="http://schemas.microsoft.com/office/powerpoint/2010/main" val="2741474094"/>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A54FFBC-9A94-0345-AA87-044B39D8CB36}" type="datetime3">
              <a:rPr lang="en-IN" smtClean="0"/>
              <a:t>27 September 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71014E4-BCE4-4F7F-B47C-91D91AB4DB20}" type="slidenum">
              <a:rPr lang="en-US"/>
              <a:pPr>
                <a:defRPr/>
              </a:pPr>
              <a:t>‹#›</a:t>
            </a:fld>
            <a:endParaRPr lang="en-US"/>
          </a:p>
        </p:txBody>
      </p:sp>
    </p:spTree>
    <p:extLst>
      <p:ext uri="{BB962C8B-B14F-4D97-AF65-F5344CB8AC3E}">
        <p14:creationId xmlns:p14="http://schemas.microsoft.com/office/powerpoint/2010/main" val="4106135822"/>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2A356C-7B5E-9D49-997A-A61D6669C526}" type="datetime3">
              <a:rPr lang="en-IN" smtClean="0"/>
              <a:t>27 September 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394FFE3-9DC5-4221-A5F2-595CAF7F0162}" type="slidenum">
              <a:rPr lang="en-US"/>
              <a:pPr>
                <a:defRPr/>
              </a:pPr>
              <a:t>‹#›</a:t>
            </a:fld>
            <a:endParaRPr lang="en-US"/>
          </a:p>
        </p:txBody>
      </p:sp>
    </p:spTree>
    <p:extLst>
      <p:ext uri="{BB962C8B-B14F-4D97-AF65-F5344CB8AC3E}">
        <p14:creationId xmlns:p14="http://schemas.microsoft.com/office/powerpoint/2010/main" val="2598964522"/>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3DE7376-106D-8346-9C2A-F8265AD8BBE7}" type="datetime3">
              <a:rPr lang="en-IN" smtClean="0"/>
              <a:t>27 September 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58B77C6-89BD-4239-BCEA-8A7FF28C62B5}" type="slidenum">
              <a:rPr lang="en-US"/>
              <a:pPr>
                <a:defRPr/>
              </a:pPr>
              <a:t>‹#›</a:t>
            </a:fld>
            <a:endParaRPr lang="en-US"/>
          </a:p>
        </p:txBody>
      </p:sp>
    </p:spTree>
    <p:extLst>
      <p:ext uri="{BB962C8B-B14F-4D97-AF65-F5344CB8AC3E}">
        <p14:creationId xmlns:p14="http://schemas.microsoft.com/office/powerpoint/2010/main" val="4231617687"/>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5D65973-93D8-B942-A931-194EA9C2CF24}" type="datetime3">
              <a:rPr lang="en-IN" smtClean="0"/>
              <a:t>27 September 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2C922E3-F210-4361-BE87-5ACC6BF0B0AA}" type="slidenum">
              <a:rPr lang="en-US"/>
              <a:pPr>
                <a:defRPr/>
              </a:pPr>
              <a:t>‹#›</a:t>
            </a:fld>
            <a:endParaRPr lang="en-US"/>
          </a:p>
        </p:txBody>
      </p:sp>
    </p:spTree>
    <p:extLst>
      <p:ext uri="{BB962C8B-B14F-4D97-AF65-F5344CB8AC3E}">
        <p14:creationId xmlns:p14="http://schemas.microsoft.com/office/powerpoint/2010/main" val="302064209"/>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02AAC69-01CE-6541-878B-FB0C374EE0FD}"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334C91C-116B-41C0-A1B4-527B83ED41E2}" type="slidenum">
              <a:rPr lang="en-US"/>
              <a:pPr>
                <a:defRPr/>
              </a:pPr>
              <a:t>‹#›</a:t>
            </a:fld>
            <a:endParaRPr lang="en-US"/>
          </a:p>
        </p:txBody>
      </p:sp>
    </p:spTree>
    <p:extLst>
      <p:ext uri="{BB962C8B-B14F-4D97-AF65-F5344CB8AC3E}">
        <p14:creationId xmlns:p14="http://schemas.microsoft.com/office/powerpoint/2010/main" val="853847125"/>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660471A-E931-5A41-B625-910970A503F8}" type="datetime3">
              <a:rPr lang="en-IN" smtClean="0"/>
              <a:t>27 September 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0AA8B4-1EDC-450D-8625-B5B1F28B068A}" type="slidenum">
              <a:rPr lang="en-US"/>
              <a:pPr>
                <a:defRPr/>
              </a:pPr>
              <a:t>‹#›</a:t>
            </a:fld>
            <a:endParaRPr lang="en-US"/>
          </a:p>
        </p:txBody>
      </p:sp>
    </p:spTree>
    <p:extLst>
      <p:ext uri="{BB962C8B-B14F-4D97-AF65-F5344CB8AC3E}">
        <p14:creationId xmlns:p14="http://schemas.microsoft.com/office/powerpoint/2010/main" val="3090118868"/>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pPr>
              <a:defRPr/>
            </a:pPr>
            <a:fld id="{AF293DF9-496E-7A45-BC6A-0D8BFFA190D2}" type="datetime3">
              <a:rPr lang="en-IN" smtClean="0"/>
              <a:t>27 September 2012</a:t>
            </a:fld>
            <a:endParaRPr lang="en-US"/>
          </a:p>
        </p:txBody>
      </p:sp>
      <p:sp>
        <p:nvSpPr>
          <p:cNvPr id="17" name="Slide Number Placeholder 16"/>
          <p:cNvSpPr>
            <a:spLocks noGrp="1"/>
          </p:cNvSpPr>
          <p:nvPr>
            <p:ph type="sldNum" sz="quarter" idx="11"/>
          </p:nvPr>
        </p:nvSpPr>
        <p:spPr/>
        <p:txBody>
          <a:bodyPr/>
          <a:lstStyle/>
          <a:p>
            <a:pPr>
              <a:defRPr/>
            </a:pPr>
            <a:fld id="{04380BFC-3A5C-4D8D-A8EB-1FF4E89CE19E}" type="slidenum">
              <a:rPr lang="en-US" smtClean="0"/>
              <a:pPr>
                <a:defRPr/>
              </a:pPr>
              <a:t>‹#›</a:t>
            </a:fld>
            <a:endParaRPr lang="en-US"/>
          </a:p>
        </p:txBody>
      </p:sp>
      <p:sp>
        <p:nvSpPr>
          <p:cNvPr id="19" name="Footer Placeholder 18"/>
          <p:cNvSpPr>
            <a:spLocks noGrp="1"/>
          </p:cNvSpPr>
          <p:nvPr>
            <p:ph type="ftr" sz="quarter" idx="12"/>
          </p:nvPr>
        </p:nvSpPr>
        <p:spPr/>
        <p:txBody>
          <a:bodyPr/>
          <a:lstStyle/>
          <a:p>
            <a:pP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pPr>
              <a:defRPr/>
            </a:pPr>
            <a:fld id="{63BCDC9B-3E1F-C84D-9D4D-F9AC67EBCB82}" type="datetime3">
              <a:rPr lang="en-IN" smtClean="0"/>
              <a:t>27 September 2012</a:t>
            </a:fld>
            <a:endParaRPr lang="en-US"/>
          </a:p>
        </p:txBody>
      </p:sp>
      <p:sp>
        <p:nvSpPr>
          <p:cNvPr id="12" name="Slide Number Placeholder 11"/>
          <p:cNvSpPr>
            <a:spLocks noGrp="1"/>
          </p:cNvSpPr>
          <p:nvPr>
            <p:ph type="sldNum" sz="quarter" idx="15"/>
          </p:nvPr>
        </p:nvSpPr>
        <p:spPr/>
        <p:txBody>
          <a:bodyPr/>
          <a:lstStyle/>
          <a:p>
            <a:pPr>
              <a:defRPr/>
            </a:pPr>
            <a:fld id="{A0B4C43C-3052-4F61-AADA-9CC0D904A162}" type="slidenum">
              <a:rPr lang="en-US" smtClean="0"/>
              <a:pPr>
                <a:defRPr/>
              </a:pPr>
              <a:t>‹#›</a:t>
            </a:fld>
            <a:endParaRPr lang="en-US"/>
          </a:p>
        </p:txBody>
      </p:sp>
      <p:sp>
        <p:nvSpPr>
          <p:cNvPr id="13" name="Footer Placeholder 12"/>
          <p:cNvSpPr>
            <a:spLocks noGrp="1"/>
          </p:cNvSpPr>
          <p:nvPr>
            <p:ph type="ftr" sz="quarter" idx="16"/>
          </p:nvPr>
        </p:nvSpPr>
        <p:spPr/>
        <p:txBody>
          <a:bodyPr/>
          <a:lstStyle/>
          <a:p>
            <a:pP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pPr>
              <a:defRPr/>
            </a:pPr>
            <a:fld id="{F9138E80-7811-C744-A545-7031C1E87881}" type="datetime3">
              <a:rPr lang="en-IN" smtClean="0"/>
              <a:t>27 September 2012</a:t>
            </a:fld>
            <a:endParaRPr lang="en-US"/>
          </a:p>
        </p:txBody>
      </p:sp>
      <p:sp>
        <p:nvSpPr>
          <p:cNvPr id="14" name="Slide Number Placeholder 13"/>
          <p:cNvSpPr>
            <a:spLocks noGrp="1"/>
          </p:cNvSpPr>
          <p:nvPr>
            <p:ph type="sldNum" sz="quarter" idx="11"/>
          </p:nvPr>
        </p:nvSpPr>
        <p:spPr/>
        <p:txBody>
          <a:bodyPr/>
          <a:lstStyle/>
          <a:p>
            <a:pPr>
              <a:defRPr/>
            </a:pPr>
            <a:fld id="{83EF1CE6-42CD-48A1-889A-C539FCB1C423}" type="slidenum">
              <a:rPr lang="en-US" smtClean="0"/>
              <a:pPr>
                <a:defRPr/>
              </a:pPr>
              <a:t>‹#›</a:t>
            </a:fld>
            <a:endParaRPr lang="en-US"/>
          </a:p>
        </p:txBody>
      </p:sp>
      <p:sp>
        <p:nvSpPr>
          <p:cNvPr id="15" name="Footer Placeholder 14"/>
          <p:cNvSpPr>
            <a:spLocks noGrp="1"/>
          </p:cNvSpPr>
          <p:nvPr>
            <p:ph type="ftr" sz="quarter" idx="12"/>
          </p:nvPr>
        </p:nvSpPr>
        <p:spPr/>
        <p:txBody>
          <a:bodyPr/>
          <a:lstStyle/>
          <a:p>
            <a:pPr>
              <a:defRPr/>
            </a:pPr>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pPr>
              <a:defRPr/>
            </a:pPr>
            <a:fld id="{46B8FF51-DA70-6344-8ACD-201BF5CC7A81}" type="datetime3">
              <a:rPr lang="en-IN" smtClean="0"/>
              <a:t>27 September 2012</a:t>
            </a:fld>
            <a:endParaRPr lang="en-US"/>
          </a:p>
        </p:txBody>
      </p:sp>
      <p:sp>
        <p:nvSpPr>
          <p:cNvPr id="12" name="Slide Number Placeholder 11"/>
          <p:cNvSpPr>
            <a:spLocks noGrp="1"/>
          </p:cNvSpPr>
          <p:nvPr>
            <p:ph type="sldNum" sz="quarter" idx="16"/>
          </p:nvPr>
        </p:nvSpPr>
        <p:spPr/>
        <p:txBody>
          <a:bodyPr/>
          <a:lstStyle/>
          <a:p>
            <a:pPr>
              <a:defRPr/>
            </a:pPr>
            <a:fld id="{B608502D-189B-4BDB-A869-E3417EEF81FF}" type="slidenum">
              <a:rPr lang="en-US" smtClean="0"/>
              <a:pPr>
                <a:defRPr/>
              </a:pPr>
              <a:t>‹#›</a:t>
            </a:fld>
            <a:endParaRPr lang="en-US"/>
          </a:p>
        </p:txBody>
      </p:sp>
      <p:sp>
        <p:nvSpPr>
          <p:cNvPr id="13" name="Footer Placeholder 12"/>
          <p:cNvSpPr>
            <a:spLocks noGrp="1"/>
          </p:cNvSpPr>
          <p:nvPr>
            <p:ph type="ftr" sz="quarter" idx="17"/>
          </p:nvPr>
        </p:nvSpPr>
        <p:spPr/>
        <p:txBody>
          <a:bodyPr/>
          <a:lstStyle/>
          <a:p>
            <a:pPr>
              <a:defRPr/>
            </a:pPr>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pPr>
              <a:defRPr/>
            </a:pPr>
            <a:fld id="{FC1F3AB1-8E6D-B44B-8AD1-1D540344A3FD}" type="datetime3">
              <a:rPr lang="en-IN" smtClean="0"/>
              <a:t>27 September 2012</a:t>
            </a:fld>
            <a:endParaRPr lang="en-US"/>
          </a:p>
        </p:txBody>
      </p:sp>
      <p:sp>
        <p:nvSpPr>
          <p:cNvPr id="12" name="Slide Number Placeholder 11"/>
          <p:cNvSpPr>
            <a:spLocks noGrp="1"/>
          </p:cNvSpPr>
          <p:nvPr>
            <p:ph type="sldNum" sz="quarter" idx="17"/>
          </p:nvPr>
        </p:nvSpPr>
        <p:spPr/>
        <p:txBody>
          <a:bodyPr/>
          <a:lstStyle/>
          <a:p>
            <a:pPr>
              <a:defRPr/>
            </a:pPr>
            <a:fld id="{B8732645-9866-4F6C-9E32-4A41E684F589}" type="slidenum">
              <a:rPr lang="en-US" smtClean="0"/>
              <a:pPr>
                <a:defRPr/>
              </a:pPr>
              <a:t>‹#›</a:t>
            </a:fld>
            <a:endParaRPr lang="en-US"/>
          </a:p>
        </p:txBody>
      </p:sp>
      <p:sp>
        <p:nvSpPr>
          <p:cNvPr id="13" name="Footer Placeholder 12"/>
          <p:cNvSpPr>
            <a:spLocks noGrp="1"/>
          </p:cNvSpPr>
          <p:nvPr>
            <p:ph type="ftr" sz="quarter" idx="18"/>
          </p:nvPr>
        </p:nvSpPr>
        <p:spPr/>
        <p:txBody>
          <a:bodyPr/>
          <a:lstStyle/>
          <a:p>
            <a:pPr>
              <a:defRPr/>
            </a:pPr>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pPr>
              <a:defRPr/>
            </a:pPr>
            <a:fld id="{259DF79C-01B8-AC49-A357-FB56702A76F5}" type="datetime3">
              <a:rPr lang="en-IN" smtClean="0"/>
              <a:t>27 September 2012</a:t>
            </a:fld>
            <a:endParaRPr lang="en-US"/>
          </a:p>
        </p:txBody>
      </p:sp>
      <p:sp>
        <p:nvSpPr>
          <p:cNvPr id="16" name="Slide Number Placeholder 15"/>
          <p:cNvSpPr>
            <a:spLocks noGrp="1"/>
          </p:cNvSpPr>
          <p:nvPr>
            <p:ph type="sldNum" sz="quarter" idx="11"/>
          </p:nvPr>
        </p:nvSpPr>
        <p:spPr/>
        <p:txBody>
          <a:bodyPr/>
          <a:lstStyle/>
          <a:p>
            <a:pPr>
              <a:defRPr/>
            </a:pPr>
            <a:fld id="{4E0E030F-486E-433F-A6B8-630B4C6666A1}" type="slidenum">
              <a:rPr lang="en-US" smtClean="0"/>
              <a:pPr>
                <a:defRPr/>
              </a:pPr>
              <a:t>‹#›</a:t>
            </a:fld>
            <a:endParaRPr lang="en-US"/>
          </a:p>
        </p:txBody>
      </p:sp>
      <p:sp>
        <p:nvSpPr>
          <p:cNvPr id="17" name="Footer Placeholder 16"/>
          <p:cNvSpPr>
            <a:spLocks noGrp="1"/>
          </p:cNvSpPr>
          <p:nvPr>
            <p:ph type="ftr" sz="quarter" idx="12"/>
          </p:nvPr>
        </p:nvSpPr>
        <p:spPr/>
        <p:txBody>
          <a:bodyPr/>
          <a:lstStyle/>
          <a:p>
            <a:pP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pPr>
              <a:defRPr/>
            </a:pPr>
            <a:fld id="{E3A16E98-0E3B-CA4E-9FF9-8FD38A90E414}" type="datetime3">
              <a:rPr lang="en-IN" smtClean="0"/>
              <a:t>27 September 2012</a:t>
            </a:fld>
            <a:endParaRPr lang="en-US"/>
          </a:p>
        </p:txBody>
      </p:sp>
      <p:sp>
        <p:nvSpPr>
          <p:cNvPr id="8" name="Slide Number Placeholder 7"/>
          <p:cNvSpPr>
            <a:spLocks noGrp="1"/>
          </p:cNvSpPr>
          <p:nvPr>
            <p:ph type="sldNum" sz="quarter" idx="11"/>
          </p:nvPr>
        </p:nvSpPr>
        <p:spPr/>
        <p:txBody>
          <a:bodyPr/>
          <a:lstStyle/>
          <a:p>
            <a:pPr>
              <a:defRPr/>
            </a:pPr>
            <a:fld id="{FEF20A16-A19B-493C-AF2A-897707363EC3}" type="slidenum">
              <a:rPr lang="en-US" smtClean="0"/>
              <a:pPr>
                <a:defRPr/>
              </a:pPr>
              <a:t>‹#›</a:t>
            </a:fld>
            <a:endParaRPr lang="en-US"/>
          </a:p>
        </p:txBody>
      </p:sp>
      <p:sp>
        <p:nvSpPr>
          <p:cNvPr id="9" name="Footer Placeholder 8"/>
          <p:cNvSpPr>
            <a:spLocks noGrp="1"/>
          </p:cNvSpPr>
          <p:nvPr>
            <p:ph type="ftr" sz="quarter" idx="12"/>
          </p:nvPr>
        </p:nvSpPr>
        <p:spPr/>
        <p:txBody>
          <a:bodyPr/>
          <a:lstStyle/>
          <a:p>
            <a:pP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pPr>
              <a:defRPr/>
            </a:pPr>
            <a:fld id="{226D43D1-8E02-B44A-B2EE-6B44F7F9396E}" type="datetime3">
              <a:rPr lang="en-IN" smtClean="0"/>
              <a:t>27 September 2012</a:t>
            </a:fld>
            <a:endParaRPr lang="en-US"/>
          </a:p>
        </p:txBody>
      </p:sp>
      <p:sp>
        <p:nvSpPr>
          <p:cNvPr id="19" name="Slide Number Placeholder 18"/>
          <p:cNvSpPr>
            <a:spLocks noGrp="1"/>
          </p:cNvSpPr>
          <p:nvPr>
            <p:ph type="sldNum" sz="quarter" idx="16"/>
          </p:nvPr>
        </p:nvSpPr>
        <p:spPr/>
        <p:txBody>
          <a:bodyPr/>
          <a:lstStyle/>
          <a:p>
            <a:pPr>
              <a:defRPr/>
            </a:pPr>
            <a:fld id="{DAB137E0-F4EB-466B-B47F-8EBD2EFE5AD6}" type="slidenum">
              <a:rPr lang="en-US" smtClean="0"/>
              <a:pPr>
                <a:defRPr/>
              </a:pPr>
              <a:t>‹#›</a:t>
            </a:fld>
            <a:endParaRPr lang="en-US"/>
          </a:p>
        </p:txBody>
      </p:sp>
      <p:sp>
        <p:nvSpPr>
          <p:cNvPr id="23" name="Footer Placeholder 22"/>
          <p:cNvSpPr>
            <a:spLocks noGrp="1"/>
          </p:cNvSpPr>
          <p:nvPr>
            <p:ph type="ftr" sz="quarter" idx="17"/>
          </p:nvPr>
        </p:nvSpPr>
        <p:spPr/>
        <p:txBody>
          <a:bodyPr/>
          <a:lstStyle/>
          <a:p>
            <a:pP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pPr>
              <a:defRPr/>
            </a:pPr>
            <a:fld id="{DF031149-CCDD-4E45-A0C6-FBA907CBF22B}" type="datetime3">
              <a:rPr lang="en-IN" smtClean="0"/>
              <a:t>27 September 2012</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pPr>
              <a:defRPr/>
            </a:pPr>
            <a:fld id="{7317C007-EE42-4C31-BDFF-DD6FAD50D005}" type="slidenum">
              <a:rPr lang="en-US" smtClean="0"/>
              <a:pPr>
                <a:defRPr/>
              </a:pPr>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pP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DD1FD9D9-BA06-7D4E-A7DC-CE06540563A3}"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76F7614-B606-43FE-A236-97020A136633}"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B3ECF71C-3978-1345-AE2C-AF110555CE98}"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34AE585-F2F3-443B-9EA0-91D1DAC108AA}" type="slidenum">
              <a:rPr lang="en-US" smtClean="0"/>
              <a:pPr>
                <a:defRPr/>
              </a:pPr>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a:defRPr/>
            </a:pPr>
            <a:fld id="{4B1F12CB-BEF5-E54A-B608-14F4F114D4E2}" type="datetime3">
              <a:rPr lang="en-IN" smtClean="0"/>
              <a:t>27 September 2012</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pPr>
              <a:defRPr/>
            </a:pPr>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a:defRPr/>
            </a:pPr>
            <a:fld id="{DA4F51E9-044C-4447-9F03-3C21BFAD41D4}" type="slidenum">
              <a:rPr lang="en-US" smtClean="0"/>
              <a:pPr>
                <a:defRPr/>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FF2BF01A-BD4F-9547-A5F6-144B8C23CC8F}"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F4F6C3E-8292-468A-AEA9-178463C6715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E6ACB1A0-6F50-AD48-BBAB-CBCAFD146681}"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7525641-2F1E-4585-893D-872867EF5AE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pPr>
              <a:defRPr/>
            </a:pPr>
            <a:fld id="{E243166F-1349-3243-87ED-0163C2C9C62E}" type="datetime3">
              <a:rPr lang="en-IN" smtClean="0"/>
              <a:t>27 September 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236B8BE-2B33-4156-9C93-6D024AFC7473}" type="slidenum">
              <a:rPr lang="en-US" smtClean="0"/>
              <a:pPr>
                <a:defRPr/>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FB344B18-9FD5-8242-962F-8B42920912D2}" type="datetime3">
              <a:rPr lang="en-IN" smtClean="0"/>
              <a:t>27 September 2012</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9EAC135-4E11-4040-A55F-D4D7125183D8}"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3FA1FAF7-F2B7-B74E-A069-257069BE79BA}" type="datetime3">
              <a:rPr lang="en-IN" smtClean="0"/>
              <a:t>27 September 2012</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D03E0DC-AC50-418E-95AC-434156A20196}"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FCCC6C3-6CB1-4544-8418-A354B7A9C052}" type="datetime3">
              <a:rPr lang="en-IN" smtClean="0"/>
              <a:t>27 September 2012</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A03E7D4-CF4D-4564-9073-5F2C56B50C0F}"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pPr>
              <a:defRPr/>
            </a:pPr>
            <a:fld id="{57C57350-AF87-C64A-8614-252EFE84FBDA}" type="datetime3">
              <a:rPr lang="en-IN" smtClean="0"/>
              <a:t>27 September 2012</a:t>
            </a:fld>
            <a:endParaRPr lang="en-US"/>
          </a:p>
        </p:txBody>
      </p:sp>
      <p:sp>
        <p:nvSpPr>
          <p:cNvPr id="7" name="Slide Number Placeholder 6"/>
          <p:cNvSpPr>
            <a:spLocks noGrp="1"/>
          </p:cNvSpPr>
          <p:nvPr>
            <p:ph type="sldNum" sz="quarter" idx="12"/>
          </p:nvPr>
        </p:nvSpPr>
        <p:spPr/>
        <p:txBody>
          <a:bodyPr/>
          <a:lstStyle/>
          <a:p>
            <a:pPr>
              <a:defRPr/>
            </a:pPr>
            <a:fld id="{A9147B91-616F-4D15-84E6-14391D341CE4}" type="slidenum">
              <a:rPr lang="en-US" smtClean="0"/>
              <a:pPr>
                <a:defRPr/>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pPr>
              <a:defRPr/>
            </a:pPr>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D16D9B26-449B-E244-BBED-B76C893CC3EA}" type="datetime3">
              <a:rPr lang="en-IN" smtClean="0"/>
              <a:t>27 September 2012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pPr>
              <a:defRPr/>
            </a:pPr>
            <a:endParaRPr lang="en-US"/>
          </a:p>
        </p:txBody>
      </p:sp>
      <p:sp>
        <p:nvSpPr>
          <p:cNvPr id="7" name="Slide Number Placeholder 6"/>
          <p:cNvSpPr>
            <a:spLocks noGrp="1"/>
          </p:cNvSpPr>
          <p:nvPr>
            <p:ph type="sldNum" sz="quarter" idx="12"/>
          </p:nvPr>
        </p:nvSpPr>
        <p:spPr/>
        <p:txBody>
          <a:bodyPr/>
          <a:lstStyle/>
          <a:p>
            <a:pPr>
              <a:defRPr/>
            </a:pPr>
            <a:fld id="{DC473435-50B6-42D5-BD7C-911569D3B1AF}"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D8481903-31F1-BA43-A8E9-762CB6CF0E22}"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15CCD1-B051-4449-8651-072883DC94CE}"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0715172D-977B-C943-96C7-350AD7B855B2}"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07A75F9-EA8C-4F64-8869-1A1181EAF87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a:defRPr/>
            </a:pPr>
            <a:fld id="{D77DF35F-B176-D14B-A388-5D67C94BC703}" type="datetime3">
              <a:rPr lang="en-IN" smtClean="0"/>
              <a:t>27 September 2012</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pPr>
              <a:defRPr/>
            </a:pPr>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a:defRPr/>
            </a:pPr>
            <a:fld id="{DA4F51E9-044C-4447-9F03-3C21BFAD41D4}" type="slidenum">
              <a:rPr lang="en-US" smtClean="0"/>
              <a:pPr>
                <a:defRPr/>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C28BA783-1472-5943-BB47-4479CAF865AA}"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F4F6C3E-8292-468A-AEA9-178463C6715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1E3FCF28-F48B-0942-8D4C-16A903054BAE}"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7525641-2F1E-4585-893D-872867EF5AE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pPr>
              <a:defRPr/>
            </a:pPr>
            <a:fld id="{CF84FE41-28A4-904C-B31B-C4B79917F496}" type="datetime3">
              <a:rPr lang="en-IN" smtClean="0"/>
              <a:t>27 September 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236B8BE-2B33-4156-9C93-6D024AFC7473}" type="slidenum">
              <a:rPr lang="en-US" smtClean="0"/>
              <a:pPr>
                <a:defRPr/>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845BF293-0B20-484C-BC80-6A1A8FAF1609}" type="datetime3">
              <a:rPr lang="en-IN" smtClean="0"/>
              <a:t>27 September 2012</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9EAC135-4E11-4040-A55F-D4D7125183D8}"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534C3EAE-CF71-954B-88A0-DE5CF97659B1}" type="datetime3">
              <a:rPr lang="en-IN" smtClean="0"/>
              <a:t>27 September 2012</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D03E0DC-AC50-418E-95AC-434156A20196}"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C607B7A-20B2-AB45-B557-93C4D9E32AE8}" type="datetime3">
              <a:rPr lang="en-IN" smtClean="0"/>
              <a:t>27 September 2012</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A03E7D4-CF4D-4564-9073-5F2C56B50C0F}"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pPr>
              <a:defRPr/>
            </a:pPr>
            <a:fld id="{D1E16BFD-11DD-A74A-9BFD-515E0D8D6E53}" type="datetime3">
              <a:rPr lang="en-IN" smtClean="0"/>
              <a:t>27 September 2012</a:t>
            </a:fld>
            <a:endParaRPr lang="en-US"/>
          </a:p>
        </p:txBody>
      </p:sp>
      <p:sp>
        <p:nvSpPr>
          <p:cNvPr id="7" name="Slide Number Placeholder 6"/>
          <p:cNvSpPr>
            <a:spLocks noGrp="1"/>
          </p:cNvSpPr>
          <p:nvPr>
            <p:ph type="sldNum" sz="quarter" idx="12"/>
          </p:nvPr>
        </p:nvSpPr>
        <p:spPr/>
        <p:txBody>
          <a:bodyPr/>
          <a:lstStyle/>
          <a:p>
            <a:pPr>
              <a:defRPr/>
            </a:pPr>
            <a:fld id="{A9147B91-616F-4D15-84E6-14391D341CE4}" type="slidenum">
              <a:rPr lang="en-US" smtClean="0"/>
              <a:pPr>
                <a:defRPr/>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pPr>
              <a:defRPr/>
            </a:pPr>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375BBCDE-592F-9B41-98D6-EFE48C0E0390}" type="datetime3">
              <a:rPr lang="en-IN" smtClean="0"/>
              <a:t>27 September 2012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pPr>
              <a:defRPr/>
            </a:pPr>
            <a:endParaRPr lang="en-US"/>
          </a:p>
        </p:txBody>
      </p:sp>
      <p:sp>
        <p:nvSpPr>
          <p:cNvPr id="7" name="Slide Number Placeholder 6"/>
          <p:cNvSpPr>
            <a:spLocks noGrp="1"/>
          </p:cNvSpPr>
          <p:nvPr>
            <p:ph type="sldNum" sz="quarter" idx="12"/>
          </p:nvPr>
        </p:nvSpPr>
        <p:spPr/>
        <p:txBody>
          <a:bodyPr/>
          <a:lstStyle/>
          <a:p>
            <a:pPr>
              <a:defRPr/>
            </a:pPr>
            <a:fld id="{DC473435-50B6-42D5-BD7C-911569D3B1AF}"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A8DAFE2E-44EF-7443-9E9A-56E804FA0EA2}"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15CCD1-B051-4449-8651-072883DC94CE}"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89D836D1-D664-6D4A-BDA8-A37270A5A0A9}"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07A75F9-EA8C-4F64-8869-1A1181EAF87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E3972F99-6827-934A-BBB1-0DDF33D65DBC}"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4380BFC-3A5C-4D8D-A8EB-1FF4E89CE19E}" type="slidenum">
              <a:rPr lang="en-US" smtClean="0"/>
              <a:pPr>
                <a:defRPr/>
              </a:pPr>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6ACD6395-AC79-DD40-8F33-1141EBC1A892}"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0B4C43C-3052-4F61-AADA-9CC0D904A162}" type="slidenum">
              <a:rPr lang="en-US" smtClean="0"/>
              <a:pPr>
                <a:defRPr/>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FDA323EB-3EBC-FC4F-8CBE-0FDE3F3BC567}"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3EF1CE6-42CD-48A1-889A-C539FCB1C423}"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fld id="{7EABB6CC-CDCC-7848-A537-190749D97771}" type="datetime3">
              <a:rPr lang="en-IN" smtClean="0"/>
              <a:t>27 September 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608502D-189B-4BDB-A869-E3417EEF81FF}" type="slidenum">
              <a:rPr lang="en-US" smtClean="0"/>
              <a:pPr>
                <a:defRPr/>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2E10344C-683C-794F-8B9D-470F74101EF1}" type="datetime3">
              <a:rPr lang="en-IN" smtClean="0"/>
              <a:t>27 September 2012</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8732645-9866-4F6C-9E32-4A41E684F589}" type="slidenum">
              <a:rPr lang="en-US" smtClean="0"/>
              <a:pPr>
                <a:defRPr/>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fld id="{98ED56FA-30AA-7447-862F-73344531746A}" type="datetime3">
              <a:rPr lang="en-IN" smtClean="0"/>
              <a:t>27 September 2012</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E0E030F-486E-433F-A6B8-630B4C6666A1}"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5DF34F3-05DF-B74F-9253-E6651967BCBF}" type="datetime3">
              <a:rPr lang="en-IN" smtClean="0"/>
              <a:t>27 September 2012</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EF20A16-A19B-493C-AF2A-897707363EC3}"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B5515024-BA94-8142-B595-5531EDCBCE56}" type="datetime3">
              <a:rPr lang="en-IN" smtClean="0"/>
              <a:t>27 September 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AB137E0-F4EB-466B-B47F-8EBD2EFE5AD6}"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8AD5B4D7-3A23-BB4D-9A7B-FA75C6B6FA56}" type="datetime3">
              <a:rPr lang="en-IN" smtClean="0"/>
              <a:t>27 September 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317C007-EE42-4C31-BDFF-DD6FAD50D005}" type="slidenum">
              <a:rPr lang="en-US" smtClean="0"/>
              <a:pPr>
                <a:defRPr/>
              </a:pPr>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D2E5BAC2-2378-2641-B4A9-8EE5A7F852C9}"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76F7614-B606-43FE-A236-97020A136633}"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973CD74B-35FF-DA44-A47A-EA3620070632}"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34AE585-F2F3-443B-9EA0-91D1DAC108AA}"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1A6DEA33-B23A-1644-81E5-7CE21999E850}"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4380BFC-3A5C-4D8D-A8EB-1FF4E89CE19E}" type="slidenum">
              <a:rPr lang="en-US" smtClean="0"/>
              <a:pPr>
                <a:defRPr/>
              </a:pPr>
              <a:t>‹#›</a:t>
            </a:fld>
            <a:endParaRPr lang="en-US"/>
          </a:p>
        </p:txBody>
      </p:sp>
    </p:spTree>
    <p:extLst>
      <p:ext uri="{BB962C8B-B14F-4D97-AF65-F5344CB8AC3E}">
        <p14:creationId xmlns:p14="http://schemas.microsoft.com/office/powerpoint/2010/main" val="2812670135"/>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31D1CEB8-C87F-E64A-8785-22D49548B35D}"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0B4C43C-3052-4F61-AADA-9CC0D904A162}" type="slidenum">
              <a:rPr lang="en-US" smtClean="0"/>
              <a:pPr>
                <a:defRPr/>
              </a:pPr>
              <a:t>‹#›</a:t>
            </a:fld>
            <a:endParaRPr lang="en-US"/>
          </a:p>
        </p:txBody>
      </p:sp>
    </p:spTree>
    <p:extLst>
      <p:ext uri="{BB962C8B-B14F-4D97-AF65-F5344CB8AC3E}">
        <p14:creationId xmlns:p14="http://schemas.microsoft.com/office/powerpoint/2010/main" val="2762164646"/>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3489C5E4-3294-294D-9F2E-266A78E11DF1}"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3EF1CE6-42CD-48A1-889A-C539FCB1C423}" type="slidenum">
              <a:rPr lang="en-US" smtClean="0"/>
              <a:pPr>
                <a:defRPr/>
              </a:pPr>
              <a:t>‹#›</a:t>
            </a:fld>
            <a:endParaRPr lang="en-US"/>
          </a:p>
        </p:txBody>
      </p:sp>
    </p:spTree>
    <p:extLst>
      <p:ext uri="{BB962C8B-B14F-4D97-AF65-F5344CB8AC3E}">
        <p14:creationId xmlns:p14="http://schemas.microsoft.com/office/powerpoint/2010/main" val="4029371616"/>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301EE4B3-378E-0441-B7AB-FD4067718306}" type="datetime3">
              <a:rPr lang="en-IN" smtClean="0"/>
              <a:t>27 September 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608502D-189B-4BDB-A869-E3417EEF81FF}" type="slidenum">
              <a:rPr lang="en-US" smtClean="0"/>
              <a:pPr>
                <a:defRPr/>
              </a:pPr>
              <a:t>‹#›</a:t>
            </a:fld>
            <a:endParaRPr lang="en-US"/>
          </a:p>
        </p:txBody>
      </p:sp>
    </p:spTree>
    <p:extLst>
      <p:ext uri="{BB962C8B-B14F-4D97-AF65-F5344CB8AC3E}">
        <p14:creationId xmlns:p14="http://schemas.microsoft.com/office/powerpoint/2010/main" val="813174699"/>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EA95C471-9F8C-9844-98B1-7514F0B45D40}" type="datetime3">
              <a:rPr lang="en-IN" smtClean="0"/>
              <a:t>27 September 2012</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8732645-9866-4F6C-9E32-4A41E684F589}" type="slidenum">
              <a:rPr lang="en-US" smtClean="0"/>
              <a:pPr>
                <a:defRPr/>
              </a:pPr>
              <a:t>‹#›</a:t>
            </a:fld>
            <a:endParaRPr lang="en-US"/>
          </a:p>
        </p:txBody>
      </p:sp>
    </p:spTree>
    <p:extLst>
      <p:ext uri="{BB962C8B-B14F-4D97-AF65-F5344CB8AC3E}">
        <p14:creationId xmlns:p14="http://schemas.microsoft.com/office/powerpoint/2010/main" val="3803329826"/>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B0EFF241-3D1F-C14F-96E6-16B645DC3C5E}" type="datetime3">
              <a:rPr lang="en-IN" smtClean="0"/>
              <a:t>27 September 2012</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E0E030F-486E-433F-A6B8-630B4C6666A1}" type="slidenum">
              <a:rPr lang="en-US" smtClean="0"/>
              <a:pPr>
                <a:defRPr/>
              </a:pPr>
              <a:t>‹#›</a:t>
            </a:fld>
            <a:endParaRPr lang="en-US"/>
          </a:p>
        </p:txBody>
      </p:sp>
    </p:spTree>
    <p:extLst>
      <p:ext uri="{BB962C8B-B14F-4D97-AF65-F5344CB8AC3E}">
        <p14:creationId xmlns:p14="http://schemas.microsoft.com/office/powerpoint/2010/main" val="3383722944"/>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3A0F0E2-8E1F-8543-A276-6DABC9156C1F}" type="datetime3">
              <a:rPr lang="en-IN" smtClean="0"/>
              <a:t>27 September 2012</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EF20A16-A19B-493C-AF2A-897707363EC3}" type="slidenum">
              <a:rPr lang="en-US" smtClean="0"/>
              <a:pPr>
                <a:defRPr/>
              </a:pPr>
              <a:t>‹#›</a:t>
            </a:fld>
            <a:endParaRPr lang="en-US"/>
          </a:p>
        </p:txBody>
      </p:sp>
    </p:spTree>
    <p:extLst>
      <p:ext uri="{BB962C8B-B14F-4D97-AF65-F5344CB8AC3E}">
        <p14:creationId xmlns:p14="http://schemas.microsoft.com/office/powerpoint/2010/main" val="3710158240"/>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4C7B0E2-23EB-C744-ABF2-53B1D62EE4EC}" type="datetime3">
              <a:rPr lang="en-IN" smtClean="0"/>
              <a:t>27 September 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AB137E0-F4EB-466B-B47F-8EBD2EFE5AD6}" type="slidenum">
              <a:rPr lang="en-US" smtClean="0"/>
              <a:pPr>
                <a:defRPr/>
              </a:pPr>
              <a:t>‹#›</a:t>
            </a:fld>
            <a:endParaRPr lang="en-US"/>
          </a:p>
        </p:txBody>
      </p:sp>
    </p:spTree>
    <p:extLst>
      <p:ext uri="{BB962C8B-B14F-4D97-AF65-F5344CB8AC3E}">
        <p14:creationId xmlns:p14="http://schemas.microsoft.com/office/powerpoint/2010/main" val="1159396924"/>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23590BBA-D17F-2246-AA90-78120C0D39FB}" type="datetime3">
              <a:rPr lang="en-IN" smtClean="0"/>
              <a:t>27 September 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317C007-EE42-4C31-BDFF-DD6FAD50D005}" type="slidenum">
              <a:rPr lang="en-US" smtClean="0"/>
              <a:pPr>
                <a:defRPr/>
              </a:pPr>
              <a:t>‹#›</a:t>
            </a:fld>
            <a:endParaRPr lang="en-US"/>
          </a:p>
        </p:txBody>
      </p:sp>
    </p:spTree>
    <p:extLst>
      <p:ext uri="{BB962C8B-B14F-4D97-AF65-F5344CB8AC3E}">
        <p14:creationId xmlns:p14="http://schemas.microsoft.com/office/powerpoint/2010/main" val="1685710551"/>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98A4B751-9ECA-154B-9602-87BDD8F9F622}"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76F7614-B606-43FE-A236-97020A136633}" type="slidenum">
              <a:rPr lang="en-US" smtClean="0"/>
              <a:pPr>
                <a:defRPr/>
              </a:pPr>
              <a:t>‹#›</a:t>
            </a:fld>
            <a:endParaRPr lang="en-US"/>
          </a:p>
        </p:txBody>
      </p:sp>
    </p:spTree>
    <p:extLst>
      <p:ext uri="{BB962C8B-B14F-4D97-AF65-F5344CB8AC3E}">
        <p14:creationId xmlns:p14="http://schemas.microsoft.com/office/powerpoint/2010/main" val="2446430093"/>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A7F728B1-7463-4141-BF60-779CC9883B44}" type="datetime3">
              <a:rPr lang="en-IN" smtClean="0"/>
              <a:t>27 September 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34AE585-F2F3-443B-9EA0-91D1DAC108AA}" type="slidenum">
              <a:rPr lang="en-US" smtClean="0"/>
              <a:pPr>
                <a:defRPr/>
              </a:pPr>
              <a:t>‹#›</a:t>
            </a:fld>
            <a:endParaRPr lang="en-US"/>
          </a:p>
        </p:txBody>
      </p:sp>
    </p:spTree>
    <p:extLst>
      <p:ext uri="{BB962C8B-B14F-4D97-AF65-F5344CB8AC3E}">
        <p14:creationId xmlns:p14="http://schemas.microsoft.com/office/powerpoint/2010/main" val="1652308721"/>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cs typeface="+mn-cs"/>
              </a:defRPr>
            </a:lvl1pPr>
          </a:lstStyle>
          <a:p>
            <a:pPr>
              <a:defRPr/>
            </a:pPr>
            <a:fld id="{0F4FA0BB-4F1B-D341-A68A-7D8F5F72D422}" type="datetime3">
              <a:rPr lang="en-IN" smtClean="0"/>
              <a:t>27 September 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cs typeface="+mn-cs"/>
              </a:defRPr>
            </a:lvl1pPr>
          </a:lstStyle>
          <a:p>
            <a:pPr>
              <a:defRPr/>
            </a:pPr>
            <a:fld id="{E5CEB59B-CCDF-4521-A76F-D93475BD17AD}"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6999" r:id="rId1"/>
    <p:sldLayoutId id="2147487000" r:id="rId2"/>
    <p:sldLayoutId id="2147487001" r:id="rId3"/>
    <p:sldLayoutId id="2147487002" r:id="rId4"/>
    <p:sldLayoutId id="2147487003" r:id="rId5"/>
    <p:sldLayoutId id="2147487004" r:id="rId6"/>
    <p:sldLayoutId id="2147487005" r:id="rId7"/>
    <p:sldLayoutId id="2147487006" r:id="rId8"/>
    <p:sldLayoutId id="2147487007" r:id="rId9"/>
    <p:sldLayoutId id="2147487008" r:id="rId10"/>
    <p:sldLayoutId id="2147487009" r:id="rId11"/>
  </p:sldLayoutIdLst>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3075" name="Text Placeholder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latin typeface="Arial" charset="0"/>
                <a:cs typeface="+mn-cs"/>
              </a:defRPr>
            </a:lvl1pPr>
          </a:lstStyle>
          <a:p>
            <a:pPr>
              <a:defRPr/>
            </a:pPr>
            <a:fld id="{415C12D8-43D9-0E40-963C-4AD9C1B42E0E}" type="datetime3">
              <a:rPr lang="en-IN" smtClean="0"/>
              <a:t>27 September 2012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latin typeface="Arial" charset="0"/>
                <a:cs typeface="+mn-cs"/>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latin typeface="Arial" charset="0"/>
                <a:cs typeface="+mn-cs"/>
              </a:defRPr>
            </a:lvl1pPr>
          </a:lstStyle>
          <a:p>
            <a:pPr>
              <a:defRPr/>
            </a:pPr>
            <a:fld id="{60B7DD33-78C3-48E5-A39F-FBD99A6D3D1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7010" r:id="rId1"/>
    <p:sldLayoutId id="2147487011" r:id="rId2"/>
    <p:sldLayoutId id="2147487041" r:id="rId3"/>
    <p:sldLayoutId id="2147487012" r:id="rId4"/>
    <p:sldLayoutId id="2147487013" r:id="rId5"/>
    <p:sldLayoutId id="2147487014" r:id="rId6"/>
    <p:sldLayoutId id="2147487015" r:id="rId7"/>
    <p:sldLayoutId id="2147487016" r:id="rId8"/>
    <p:sldLayoutId id="2147487017" r:id="rId9"/>
    <p:sldLayoutId id="2147487018" r:id="rId10"/>
    <p:sldLayoutId id="2147487019" r:id="rId11"/>
  </p:sldLayoutIdLst>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hf sldNum="0" hdr="0" ftr="0" dt="0"/>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40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cs typeface="+mn-cs"/>
              </a:defRPr>
            </a:lvl1pPr>
          </a:lstStyle>
          <a:p>
            <a:pPr>
              <a:defRPr/>
            </a:pPr>
            <a:fld id="{9FC8F783-12E2-7B49-845D-B6D37FDF8BE3}" type="datetime3">
              <a:rPr lang="en-IN" smtClean="0"/>
              <a:t>27 September 2012</a:t>
            </a:fld>
            <a:endParaRPr lang="en-US"/>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cs typeface="+mn-cs"/>
              </a:defRPr>
            </a:lvl1pPr>
          </a:lstStyle>
          <a:p>
            <a:pPr>
              <a:defRPr/>
            </a:pPr>
            <a:fld id="{02035602-74F8-4F7D-B52D-B4B7120DE4BC}" type="slidenum">
              <a:rPr lang="en-US"/>
              <a:pPr>
                <a:defRPr/>
              </a:pPr>
              <a:t>‹#›</a:t>
            </a:fld>
            <a:endParaRPr lang="en-US"/>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7020" r:id="rId1"/>
    <p:sldLayoutId id="2147487021" r:id="rId2"/>
    <p:sldLayoutId id="2147487042" r:id="rId3"/>
    <p:sldLayoutId id="2147487022" r:id="rId4"/>
    <p:sldLayoutId id="2147487023" r:id="rId5"/>
    <p:sldLayoutId id="2147487024" r:id="rId6"/>
    <p:sldLayoutId id="2147487025" r:id="rId7"/>
    <p:sldLayoutId id="2147487026" r:id="rId8"/>
    <p:sldLayoutId id="2147487027" r:id="rId9"/>
    <p:sldLayoutId id="2147487028" r:id="rId10"/>
    <p:sldLayoutId id="2147487029" r:id="rId11"/>
  </p:sldLayoutIdLst>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hf sldNum="0" hdr="0" ftr="0" dt="0"/>
  <p:txStyles>
    <p:title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D0B05DA-C183-C442-815F-595DAA6EDD3A}" type="datetime3">
              <a:rPr lang="en-IN" smtClean="0"/>
              <a:t>27 September 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9D1673F-18A1-404C-925E-AE675C70032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030" r:id="rId1"/>
    <p:sldLayoutId id="2147487031" r:id="rId2"/>
    <p:sldLayoutId id="2147487032" r:id="rId3"/>
    <p:sldLayoutId id="2147487033" r:id="rId4"/>
    <p:sldLayoutId id="2147487034" r:id="rId5"/>
    <p:sldLayoutId id="2147487035" r:id="rId6"/>
    <p:sldLayoutId id="2147487036" r:id="rId7"/>
    <p:sldLayoutId id="2147487037" r:id="rId8"/>
    <p:sldLayoutId id="2147487038" r:id="rId9"/>
    <p:sldLayoutId id="2147487039" r:id="rId10"/>
    <p:sldLayoutId id="2147487040" r:id="rId11"/>
  </p:sldLayoutIdLst>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pPr>
              <a:defRPr/>
            </a:pPr>
            <a:fld id="{E56F3EAB-1EE6-C642-85B8-BA26860E2E44}" type="datetime3">
              <a:rPr lang="en-IN" smtClean="0"/>
              <a:t>27 September 2012</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pPr>
              <a:defRPr/>
            </a:pPr>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pPr>
              <a:defRPr/>
            </a:pPr>
            <a:fld id="{5C7D50E3-A768-4E6F-B7CB-DAA5B7C62AAB}" type="slidenum">
              <a:rPr lang="en-US" smtClean="0"/>
              <a:pPr>
                <a:defRPr/>
              </a:pPr>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7044" r:id="rId1"/>
    <p:sldLayoutId id="2147487045" r:id="rId2"/>
    <p:sldLayoutId id="2147487046" r:id="rId3"/>
    <p:sldLayoutId id="2147487047" r:id="rId4"/>
    <p:sldLayoutId id="2147487048" r:id="rId5"/>
    <p:sldLayoutId id="2147487049" r:id="rId6"/>
    <p:sldLayoutId id="2147487050" r:id="rId7"/>
    <p:sldLayoutId id="2147487051" r:id="rId8"/>
    <p:sldLayoutId id="2147487052" r:id="rId9"/>
    <p:sldLayoutId id="2147487053" r:id="rId10"/>
    <p:sldLayoutId id="2147487054" r:id="rId11"/>
  </p:sldLayoutIdLst>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hf sldNum="0" hdr="0" ftr="0" dt="0"/>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a:defRPr/>
            </a:pPr>
            <a:fld id="{773E38DD-13D5-5246-B34B-601D79AAC1FC}" type="datetime3">
              <a:rPr lang="en-IN" smtClean="0"/>
              <a:t>27 September 2012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a:defRPr/>
            </a:pPr>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a:defRPr/>
            </a:pPr>
            <a:fld id="{5C7D50E3-A768-4E6F-B7CB-DAA5B7C62AAB}"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7056" r:id="rId1"/>
    <p:sldLayoutId id="2147487057" r:id="rId2"/>
    <p:sldLayoutId id="2147487058" r:id="rId3"/>
    <p:sldLayoutId id="2147487059" r:id="rId4"/>
    <p:sldLayoutId id="2147487060" r:id="rId5"/>
    <p:sldLayoutId id="2147487061" r:id="rId6"/>
    <p:sldLayoutId id="2147487062" r:id="rId7"/>
    <p:sldLayoutId id="2147487063" r:id="rId8"/>
    <p:sldLayoutId id="2147487064" r:id="rId9"/>
    <p:sldLayoutId id="2147487065" r:id="rId10"/>
    <p:sldLayoutId id="2147487066" r:id="rId11"/>
  </p:sldLayoutIdLst>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hf sldNum="0"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a:defRPr/>
            </a:pPr>
            <a:fld id="{05660087-451E-F345-B870-188B0F5A7A9C}" type="datetime3">
              <a:rPr lang="en-IN" smtClean="0"/>
              <a:t>27 September 2012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a:defRPr/>
            </a:pPr>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a:defRPr/>
            </a:pPr>
            <a:fld id="{5C7D50E3-A768-4E6F-B7CB-DAA5B7C62AAB}"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7080" r:id="rId1"/>
    <p:sldLayoutId id="2147487081" r:id="rId2"/>
    <p:sldLayoutId id="2147487082" r:id="rId3"/>
    <p:sldLayoutId id="2147487083" r:id="rId4"/>
    <p:sldLayoutId id="2147487084" r:id="rId5"/>
    <p:sldLayoutId id="2147487085" r:id="rId6"/>
    <p:sldLayoutId id="2147487086" r:id="rId7"/>
    <p:sldLayoutId id="2147487087" r:id="rId8"/>
    <p:sldLayoutId id="2147487088" r:id="rId9"/>
    <p:sldLayoutId id="2147487089" r:id="rId10"/>
    <p:sldLayoutId id="2147487090" r:id="rId11"/>
  </p:sldLayoutIdLst>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hf sldNum="0"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fld id="{1B69E99F-C304-1143-9E83-023FD34B5A99}" type="datetime3">
              <a:rPr lang="en-IN" smtClean="0"/>
              <a:t>27 September 2012</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5C7D50E3-A768-4E6F-B7CB-DAA5B7C62AAB}"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7104" r:id="rId1"/>
    <p:sldLayoutId id="2147487105" r:id="rId2"/>
    <p:sldLayoutId id="2147487106" r:id="rId3"/>
    <p:sldLayoutId id="2147487107" r:id="rId4"/>
    <p:sldLayoutId id="2147487108" r:id="rId5"/>
    <p:sldLayoutId id="2147487109" r:id="rId6"/>
    <p:sldLayoutId id="2147487110" r:id="rId7"/>
    <p:sldLayoutId id="2147487111" r:id="rId8"/>
    <p:sldLayoutId id="2147487112" r:id="rId9"/>
    <p:sldLayoutId id="2147487113" r:id="rId10"/>
    <p:sldLayoutId id="2147487114" r:id="rId11"/>
  </p:sldLayoutIdLst>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hf sldNum="0"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F9C415A-9137-E244-A579-18250E177387}" type="datetime3">
              <a:rPr lang="en-IN" smtClean="0"/>
              <a:t>27 September 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C7D50E3-A768-4E6F-B7CB-DAA5B7C62AAB}" type="slidenum">
              <a:rPr lang="en-US" smtClean="0"/>
              <a:pPr>
                <a:defRPr/>
              </a:pPr>
              <a:t>‹#›</a:t>
            </a:fld>
            <a:endParaRPr lang="en-US"/>
          </a:p>
        </p:txBody>
      </p:sp>
    </p:spTree>
    <p:extLst>
      <p:ext uri="{BB962C8B-B14F-4D97-AF65-F5344CB8AC3E}">
        <p14:creationId xmlns:p14="http://schemas.microsoft.com/office/powerpoint/2010/main" val="1535446400"/>
      </p:ext>
    </p:extLst>
  </p:cSld>
  <p:clrMap bg1="dk1" tx1="lt1" bg2="dk2" tx2="lt2" accent1="accent1" accent2="accent2" accent3="accent3" accent4="accent4" accent5="accent5" accent6="accent6" hlink="hlink" folHlink="folHlink"/>
  <p:sldLayoutIdLst>
    <p:sldLayoutId id="2147487116" r:id="rId1"/>
    <p:sldLayoutId id="2147487117" r:id="rId2"/>
    <p:sldLayoutId id="2147487118" r:id="rId3"/>
    <p:sldLayoutId id="2147487119" r:id="rId4"/>
    <p:sldLayoutId id="2147487120" r:id="rId5"/>
    <p:sldLayoutId id="2147487121" r:id="rId6"/>
    <p:sldLayoutId id="2147487122" r:id="rId7"/>
    <p:sldLayoutId id="2147487123" r:id="rId8"/>
    <p:sldLayoutId id="2147487124" r:id="rId9"/>
    <p:sldLayoutId id="2147487125" r:id="rId10"/>
    <p:sldLayoutId id="2147487126" r:id="rId11"/>
  </p:sldLayoutIdLst>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381000"/>
            <a:ext cx="8534400" cy="4876800"/>
          </a:xfrm>
        </p:spPr>
        <p:txBody>
          <a:bodyPr/>
          <a:lstStyle/>
          <a:p>
            <a:pPr eaLnBrk="1" hangingPunct="1"/>
            <a:r>
              <a:rPr lang="en-US" sz="4000" dirty="0" smtClean="0"/>
              <a:t/>
            </a:r>
            <a:br>
              <a:rPr lang="en-US" sz="4000" dirty="0" smtClean="0"/>
            </a:br>
            <a:r>
              <a:rPr lang="en-US" sz="4000" b="1" dirty="0" smtClean="0">
                <a:solidFill>
                  <a:srgbClr val="00FFFF"/>
                </a:solidFill>
                <a:latin typeface="Bookman Old Style" pitchFamily="18" charset="0"/>
              </a:rPr>
              <a:t>Welcome </a:t>
            </a:r>
            <a:br>
              <a:rPr lang="en-US" sz="4000" b="1" dirty="0" smtClean="0">
                <a:solidFill>
                  <a:srgbClr val="00FFFF"/>
                </a:solidFill>
                <a:latin typeface="Bookman Old Style" pitchFamily="18" charset="0"/>
              </a:rPr>
            </a:br>
            <a:r>
              <a:rPr lang="en-US" sz="4000" b="1" dirty="0" smtClean="0">
                <a:solidFill>
                  <a:srgbClr val="00FFFF"/>
                </a:solidFill>
                <a:latin typeface="Bookman Old Style" pitchFamily="18" charset="0"/>
              </a:rPr>
              <a:t>to the Presentation on the recent Amendments relating to  </a:t>
            </a:r>
            <a:br>
              <a:rPr lang="en-US" sz="4000" b="1" dirty="0" smtClean="0">
                <a:solidFill>
                  <a:srgbClr val="00FFFF"/>
                </a:solidFill>
                <a:latin typeface="Bookman Old Style" pitchFamily="18" charset="0"/>
              </a:rPr>
            </a:br>
            <a:r>
              <a:rPr lang="en-US" sz="4000" b="1" dirty="0" smtClean="0">
                <a:solidFill>
                  <a:srgbClr val="00FFFF"/>
                </a:solidFill>
                <a:latin typeface="Bookman Old Style" pitchFamily="18" charset="0"/>
              </a:rPr>
              <a:t>Average Daily Wages</a:t>
            </a:r>
            <a:br>
              <a:rPr lang="en-US" sz="4000" b="1" dirty="0" smtClean="0">
                <a:solidFill>
                  <a:srgbClr val="00FFFF"/>
                </a:solidFill>
                <a:latin typeface="Bookman Old Style" pitchFamily="18" charset="0"/>
              </a:rPr>
            </a:br>
            <a:r>
              <a:rPr lang="en-US" sz="4000" b="1" dirty="0" smtClean="0">
                <a:solidFill>
                  <a:srgbClr val="00FFFF"/>
                </a:solidFill>
                <a:latin typeface="Bookman Old Style" pitchFamily="18" charset="0"/>
              </a:rPr>
              <a:t>in the ESI (Central) Rules</a:t>
            </a:r>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458200" cy="5668963"/>
          </a:xfrm>
        </p:spPr>
        <p:txBody>
          <a:bodyPr/>
          <a:lstStyle/>
          <a:p>
            <a:r>
              <a:rPr lang="en-US" sz="2400" b="1" dirty="0">
                <a:latin typeface="Bookman Old Style" pitchFamily="18" charset="0"/>
              </a:rPr>
              <a:t>Rule 2 (1) (1-A) of the ESI (Central) Rules, 1950</a:t>
            </a:r>
            <a:r>
              <a:rPr lang="en-US" sz="2400" b="1" dirty="0" smtClean="0">
                <a:latin typeface="Bookman Old Style" pitchFamily="18" charset="0"/>
              </a:rPr>
              <a:t>, defines the </a:t>
            </a:r>
            <a:r>
              <a:rPr lang="en-US" sz="2400" b="1" dirty="0">
                <a:latin typeface="Bookman Old Style" pitchFamily="18" charset="0"/>
              </a:rPr>
              <a:t>term ‘average daily wages</a:t>
            </a:r>
            <a:r>
              <a:rPr lang="en-US" sz="2400" b="1" dirty="0" smtClean="0">
                <a:latin typeface="Bookman Old Style" pitchFamily="18" charset="0"/>
              </a:rPr>
              <a:t>’ in a contribution period. This provision is meant for regulating </a:t>
            </a:r>
            <a:r>
              <a:rPr lang="en-US" sz="2400" b="1" dirty="0">
                <a:latin typeface="Bookman Old Style" pitchFamily="18" charset="0"/>
              </a:rPr>
              <a:t>the quantum of various Benefits provided under the Act.</a:t>
            </a:r>
            <a:r>
              <a:rPr lang="en-US" sz="2400" b="1" dirty="0" smtClean="0">
                <a:latin typeface="Bookman Old Style" pitchFamily="18" charset="0"/>
              </a:rPr>
              <a:t>  </a:t>
            </a:r>
          </a:p>
          <a:p>
            <a:r>
              <a:rPr lang="en-US" sz="2400" b="1" dirty="0" smtClean="0">
                <a:solidFill>
                  <a:srgbClr val="FF0000"/>
                </a:solidFill>
                <a:latin typeface="Bookman Old Style" pitchFamily="18" charset="0"/>
              </a:rPr>
              <a:t>There </a:t>
            </a:r>
            <a:r>
              <a:rPr lang="en-US" sz="2400" b="1" dirty="0" smtClean="0">
                <a:solidFill>
                  <a:srgbClr val="FF0000"/>
                </a:solidFill>
                <a:latin typeface="Bookman Old Style" pitchFamily="18" charset="0"/>
              </a:rPr>
              <a:t>was, all of a sudden, an amendment </a:t>
            </a:r>
            <a:r>
              <a:rPr lang="en-US" sz="2400" b="1" dirty="0" smtClean="0">
                <a:solidFill>
                  <a:srgbClr val="FF0000"/>
                </a:solidFill>
                <a:latin typeface="Bookman Old Style" pitchFamily="18" charset="0"/>
              </a:rPr>
              <a:t>to this provision and it </a:t>
            </a:r>
            <a:r>
              <a:rPr lang="en-US" sz="2400" b="1" dirty="0">
                <a:solidFill>
                  <a:srgbClr val="FF0000"/>
                </a:solidFill>
                <a:latin typeface="Bookman Old Style" pitchFamily="18" charset="0"/>
              </a:rPr>
              <a:t>came into effect from 01.07.2011</a:t>
            </a:r>
            <a:r>
              <a:rPr lang="en-US" sz="2400" b="1" dirty="0" smtClean="0">
                <a:solidFill>
                  <a:srgbClr val="FF0000"/>
                </a:solidFill>
                <a:latin typeface="Bookman Old Style" pitchFamily="18" charset="0"/>
              </a:rPr>
              <a:t>. </a:t>
            </a:r>
            <a:r>
              <a:rPr lang="en-US" sz="2400" b="1" dirty="0" smtClean="0">
                <a:solidFill>
                  <a:srgbClr val="FF0000"/>
                </a:solidFill>
                <a:latin typeface="Bookman Old Style" pitchFamily="18" charset="0"/>
              </a:rPr>
              <a:t>It was claimed that the amendment simplified the process. </a:t>
            </a:r>
          </a:p>
          <a:p>
            <a:r>
              <a:rPr lang="en-US" sz="2400" b="1" dirty="0" smtClean="0">
                <a:latin typeface="Bookman Old Style" pitchFamily="18" charset="0"/>
              </a:rPr>
              <a:t>But, the </a:t>
            </a:r>
            <a:r>
              <a:rPr lang="en-US" sz="2400" b="1" dirty="0" smtClean="0">
                <a:latin typeface="Bookman Old Style" pitchFamily="18" charset="0"/>
              </a:rPr>
              <a:t>need for such simplification in the context of computerization of the process is not understandable. But, it has been </a:t>
            </a:r>
            <a:r>
              <a:rPr lang="en-US" sz="2400" b="1" dirty="0" smtClean="0">
                <a:latin typeface="Bookman Old Style" pitchFamily="18" charset="0"/>
              </a:rPr>
              <a:t>done.</a:t>
            </a:r>
            <a:endParaRPr lang="en-US" sz="2400" b="1" dirty="0" smtClean="0">
              <a:latin typeface="Bookman Old Style" pitchFamily="18" charset="0"/>
            </a:endParaRPr>
          </a:p>
          <a:p>
            <a:r>
              <a:rPr lang="en-US" sz="2400" b="1" dirty="0" smtClean="0">
                <a:solidFill>
                  <a:srgbClr val="00FF00"/>
                </a:solidFill>
                <a:latin typeface="Bookman Old Style" pitchFamily="18" charset="0"/>
              </a:rPr>
              <a:t>We may, therefore, examine the impact of </a:t>
            </a:r>
            <a:r>
              <a:rPr lang="en-US" sz="2400" b="1" dirty="0" smtClean="0">
                <a:solidFill>
                  <a:srgbClr val="00FF00"/>
                </a:solidFill>
                <a:latin typeface="Bookman Old Style" pitchFamily="18" charset="0"/>
              </a:rPr>
              <a:t>that amendment </a:t>
            </a:r>
            <a:r>
              <a:rPr lang="en-US" sz="2400" b="1" dirty="0" smtClean="0">
                <a:solidFill>
                  <a:srgbClr val="00FF00"/>
                </a:solidFill>
                <a:latin typeface="Bookman Old Style" pitchFamily="18" charset="0"/>
              </a:rPr>
              <a:t>in public interest.</a:t>
            </a:r>
            <a:endParaRPr lang="en-US" sz="2400" b="1" dirty="0">
              <a:solidFill>
                <a:srgbClr val="00FF00"/>
              </a:solidFill>
              <a:latin typeface="Bookman Old Style" pitchFamily="18" charset="0"/>
            </a:endParaRPr>
          </a:p>
        </p:txBody>
      </p:sp>
    </p:spTree>
    <p:extLst>
      <p:ext uri="{BB962C8B-B14F-4D97-AF65-F5344CB8AC3E}">
        <p14:creationId xmlns:p14="http://schemas.microsoft.com/office/powerpoint/2010/main" val="2418350920"/>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1295400"/>
            <a:ext cx="8510588" cy="4038600"/>
          </a:xfrm>
        </p:spPr>
        <p:txBody>
          <a:bodyPr>
            <a:normAutofit fontScale="90000"/>
          </a:bodyPr>
          <a:lstStyle/>
          <a:p>
            <a:pPr eaLnBrk="1" hangingPunct="1">
              <a:defRPr/>
            </a:pPr>
            <a:r>
              <a:rPr lang="en-US" sz="6600" b="1" dirty="0" smtClean="0">
                <a:solidFill>
                  <a:srgbClr val="00FFFF"/>
                </a:solidFill>
                <a:latin typeface="Bookman Old Style"/>
                <a:cs typeface="Bookman Old Style"/>
              </a:rPr>
              <a:t>Benefits under </a:t>
            </a:r>
            <a:br>
              <a:rPr lang="en-US" sz="6600" b="1" dirty="0" smtClean="0">
                <a:solidFill>
                  <a:srgbClr val="00FFFF"/>
                </a:solidFill>
                <a:latin typeface="Bookman Old Style"/>
                <a:cs typeface="Bookman Old Style"/>
              </a:rPr>
            </a:br>
            <a:r>
              <a:rPr lang="en-US" sz="6600" b="1" dirty="0" smtClean="0">
                <a:solidFill>
                  <a:srgbClr val="00FFFF"/>
                </a:solidFill>
                <a:latin typeface="Bookman Old Style"/>
                <a:cs typeface="Bookman Old Style"/>
              </a:rPr>
              <a:t>the ESI Act, 1948</a:t>
            </a:r>
            <a:r>
              <a:rPr lang="en-US" sz="6600" b="1" dirty="0" smtClean="0">
                <a:solidFill>
                  <a:schemeClr val="accent6">
                    <a:lumMod val="40000"/>
                    <a:lumOff val="60000"/>
                  </a:schemeClr>
                </a:solidFill>
                <a:latin typeface="Bookman Old Style"/>
                <a:cs typeface="Bookman Old Style"/>
              </a:rPr>
              <a:t/>
            </a:r>
            <a:br>
              <a:rPr lang="en-US" sz="6600" b="1" dirty="0" smtClean="0">
                <a:solidFill>
                  <a:schemeClr val="accent6">
                    <a:lumMod val="40000"/>
                    <a:lumOff val="60000"/>
                  </a:schemeClr>
                </a:solidFill>
                <a:latin typeface="Bookman Old Style"/>
                <a:cs typeface="Bookman Old Style"/>
              </a:rPr>
            </a:br>
            <a:r>
              <a:rPr lang="en-US" sz="6600" b="1" dirty="0" smtClean="0">
                <a:solidFill>
                  <a:srgbClr val="FFFF00"/>
                </a:solidFill>
                <a:latin typeface="Bookman Old Style"/>
                <a:cs typeface="Bookman Old Style"/>
              </a:rPr>
              <a:t>before </a:t>
            </a:r>
            <a:r>
              <a:rPr lang="en-US" sz="6600" b="1" dirty="0" smtClean="0">
                <a:solidFill>
                  <a:srgbClr val="00FFFF"/>
                </a:solidFill>
                <a:latin typeface="Bookman Old Style"/>
                <a:cs typeface="Bookman Old Style"/>
              </a:rPr>
              <a:t>&amp;</a:t>
            </a:r>
            <a:r>
              <a:rPr lang="en-US" sz="6600" b="1" dirty="0" smtClean="0">
                <a:solidFill>
                  <a:schemeClr val="accent6">
                    <a:lumMod val="40000"/>
                    <a:lumOff val="60000"/>
                  </a:schemeClr>
                </a:solidFill>
                <a:latin typeface="Bookman Old Style"/>
                <a:cs typeface="Bookman Old Style"/>
              </a:rPr>
              <a:t> </a:t>
            </a:r>
            <a:r>
              <a:rPr lang="en-US" sz="6600" b="1" dirty="0" smtClean="0">
                <a:solidFill>
                  <a:srgbClr val="FFFF00"/>
                </a:solidFill>
                <a:latin typeface="Bookman Old Style"/>
                <a:cs typeface="Bookman Old Style"/>
              </a:rPr>
              <a:t>after</a:t>
            </a:r>
            <a:r>
              <a:rPr lang="en-US" sz="6600" b="1" dirty="0" smtClean="0">
                <a:solidFill>
                  <a:srgbClr val="FF0000"/>
                </a:solidFill>
                <a:latin typeface="Bookman Old Style"/>
                <a:cs typeface="Bookman Old Style"/>
              </a:rPr>
              <a:t> </a:t>
            </a:r>
            <a:r>
              <a:rPr lang="en-US" sz="6600" b="1" dirty="0" smtClean="0">
                <a:solidFill>
                  <a:srgbClr val="00FFFF"/>
                </a:solidFill>
                <a:latin typeface="Bookman Old Style"/>
                <a:cs typeface="Bookman Old Style"/>
              </a:rPr>
              <a:t>01.07.2011</a:t>
            </a:r>
            <a:r>
              <a:rPr lang="en-US" sz="6600" b="1" dirty="0" smtClean="0">
                <a:solidFill>
                  <a:schemeClr val="accent6">
                    <a:lumMod val="40000"/>
                    <a:lumOff val="60000"/>
                  </a:schemeClr>
                </a:solidFill>
                <a:latin typeface="Bookman Old Style"/>
                <a:cs typeface="Bookman Old Style"/>
              </a:rPr>
              <a:t/>
            </a:r>
            <a:br>
              <a:rPr lang="en-US" sz="6600" b="1" dirty="0" smtClean="0">
                <a:solidFill>
                  <a:schemeClr val="accent6">
                    <a:lumMod val="40000"/>
                    <a:lumOff val="60000"/>
                  </a:schemeClr>
                </a:solidFill>
                <a:latin typeface="Bookman Old Style"/>
                <a:cs typeface="Bookman Old Style"/>
              </a:rPr>
            </a:br>
            <a:r>
              <a:rPr lang="en-US" sz="6600" b="1" dirty="0" smtClean="0">
                <a:solidFill>
                  <a:schemeClr val="accent6">
                    <a:lumMod val="40000"/>
                    <a:lumOff val="60000"/>
                  </a:schemeClr>
                </a:solidFill>
                <a:latin typeface="Bookman Old Style"/>
                <a:cs typeface="Bookman Old Style"/>
              </a:rPr>
              <a:t/>
            </a:r>
            <a:br>
              <a:rPr lang="en-US" sz="6600" b="1" dirty="0" smtClean="0">
                <a:solidFill>
                  <a:schemeClr val="accent6">
                    <a:lumMod val="40000"/>
                    <a:lumOff val="60000"/>
                  </a:schemeClr>
                </a:solidFill>
                <a:latin typeface="Bookman Old Style"/>
                <a:cs typeface="Bookman Old Style"/>
              </a:rPr>
            </a:br>
            <a:r>
              <a:rPr lang="en-US" sz="3200" b="1" dirty="0" smtClean="0">
                <a:solidFill>
                  <a:srgbClr val="FF3300"/>
                </a:solidFill>
                <a:latin typeface="Bookman Old Style"/>
                <a:cs typeface="Bookman Old Style"/>
              </a:rPr>
              <a:t>A comparison</a:t>
            </a:r>
            <a:br>
              <a:rPr lang="en-US" sz="3200" b="1" dirty="0" smtClean="0">
                <a:solidFill>
                  <a:srgbClr val="FF3300"/>
                </a:solidFill>
                <a:latin typeface="Bookman Old Style"/>
                <a:cs typeface="Bookman Old Style"/>
              </a:rPr>
            </a:br>
            <a:endParaRPr lang="en-US" sz="3200" b="1" dirty="0" smtClean="0">
              <a:solidFill>
                <a:srgbClr val="FF3300"/>
              </a:solidFill>
              <a:latin typeface="Bookman Old Style"/>
              <a:cs typeface="Bookman Old Style"/>
            </a:endParaRPr>
          </a:p>
        </p:txBody>
      </p:sp>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FF">
            <a:alpha val="80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510588" cy="990600"/>
          </a:xfrm>
        </p:spPr>
        <p:txBody>
          <a:bodyPr>
            <a:normAutofit fontScale="90000"/>
          </a:bodyPr>
          <a:lstStyle/>
          <a:p>
            <a:pPr>
              <a:defRPr/>
            </a:pPr>
            <a:r>
              <a:rPr lang="en-US" sz="4800" dirty="0" smtClean="0">
                <a:solidFill>
                  <a:srgbClr val="FFFF00"/>
                </a:solidFill>
                <a:latin typeface="Cooper Black" pitchFamily="18" charset="0"/>
              </a:rPr>
              <a:t>Benefit rates </a:t>
            </a:r>
            <a:r>
              <a:rPr lang="en-US" dirty="0" smtClean="0"/>
              <a:t/>
            </a:r>
            <a:br>
              <a:rPr lang="en-US" dirty="0" smtClean="0"/>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40089693"/>
              </p:ext>
            </p:extLst>
          </p:nvPr>
        </p:nvGraphicFramePr>
        <p:xfrm>
          <a:off x="762000" y="1143000"/>
          <a:ext cx="8001000" cy="4881021"/>
        </p:xfrm>
        <a:graphic>
          <a:graphicData uri="http://schemas.openxmlformats.org/drawingml/2006/table">
            <a:tbl>
              <a:tblPr firstRow="1" bandRow="1">
                <a:tableStyleId>{5C22544A-7EE6-4342-B048-85BDC9FD1C3A}</a:tableStyleId>
              </a:tblPr>
              <a:tblGrid>
                <a:gridCol w="2000250"/>
                <a:gridCol w="2000250"/>
                <a:gridCol w="2000250"/>
                <a:gridCol w="2000250"/>
              </a:tblGrid>
              <a:tr h="530587">
                <a:tc gridSpan="4">
                  <a:txBody>
                    <a:bodyPr/>
                    <a:lstStyle/>
                    <a:p>
                      <a:pPr algn="ctr"/>
                      <a:endParaRPr lang="en-US" dirty="0" smtClean="0"/>
                    </a:p>
                    <a:p>
                      <a:pPr algn="ctr"/>
                      <a:r>
                        <a:rPr lang="en-US" dirty="0" smtClean="0"/>
                        <a:t>If an employee</a:t>
                      </a:r>
                      <a:r>
                        <a:rPr lang="en-US" baseline="0" dirty="0" smtClean="0"/>
                        <a:t> receives wages of </a:t>
                      </a:r>
                      <a:r>
                        <a:rPr lang="en-US" baseline="0" dirty="0" err="1" smtClean="0"/>
                        <a:t>Rs</a:t>
                      </a:r>
                      <a:r>
                        <a:rPr lang="en-US" baseline="0" dirty="0" smtClean="0"/>
                        <a:t>. 5000 per month </a:t>
                      </a:r>
                    </a:p>
                    <a:p>
                      <a:pPr algn="ctr"/>
                      <a:r>
                        <a:rPr lang="en-US" baseline="0" dirty="0" smtClean="0"/>
                        <a:t>for six months (</a:t>
                      </a:r>
                      <a:r>
                        <a:rPr lang="en-US" baseline="0" dirty="0" err="1" smtClean="0"/>
                        <a:t>Rs</a:t>
                      </a:r>
                      <a:r>
                        <a:rPr lang="en-US" baseline="0" dirty="0" smtClean="0"/>
                        <a:t>. 30000 for 183 days)</a:t>
                      </a:r>
                    </a:p>
                    <a:p>
                      <a:pPr algn="ctr"/>
                      <a:endParaRPr lang="en-US" dirty="0"/>
                    </a:p>
                  </a:txBody>
                  <a:tcPr/>
                </a:tc>
                <a:tc hMerge="1">
                  <a:txBody>
                    <a:bodyPr/>
                    <a:lstStyle/>
                    <a:p>
                      <a:pPr algn="ctr"/>
                      <a:endParaRPr lang="en-US" dirty="0"/>
                    </a:p>
                  </a:txBody>
                  <a:tcPr/>
                </a:tc>
                <a:tc hMerge="1">
                  <a:txBody>
                    <a:bodyPr/>
                    <a:lstStyle/>
                    <a:p>
                      <a:endParaRPr lang="en-US"/>
                    </a:p>
                  </a:txBody>
                  <a:tcPr/>
                </a:tc>
                <a:tc hMerge="1">
                  <a:txBody>
                    <a:bodyPr/>
                    <a:lstStyle/>
                    <a:p>
                      <a:endParaRPr lang="en-US" dirty="0"/>
                    </a:p>
                  </a:txBody>
                  <a:tcPr/>
                </a:tc>
              </a:tr>
              <a:tr h="530587">
                <a:tc rowSpan="2">
                  <a:txBody>
                    <a:bodyPr/>
                    <a:lstStyle/>
                    <a:p>
                      <a:r>
                        <a:rPr lang="en-US" dirty="0" smtClean="0"/>
                        <a:t>Benefits</a:t>
                      </a:r>
                      <a:endParaRPr lang="en-US" dirty="0"/>
                    </a:p>
                  </a:txBody>
                  <a:tcPr/>
                </a:tc>
                <a:tc gridSpan="2">
                  <a:txBody>
                    <a:bodyPr/>
                    <a:lstStyle/>
                    <a:p>
                      <a:pPr algn="ctr"/>
                      <a:r>
                        <a:rPr lang="en-US" dirty="0" smtClean="0"/>
                        <a:t>Benefit Rate per day </a:t>
                      </a:r>
                      <a:endParaRPr lang="en-US" dirty="0"/>
                    </a:p>
                  </a:txBody>
                  <a:tcPr/>
                </a:tc>
                <a:tc hMerge="1">
                  <a:txBody>
                    <a:bodyPr/>
                    <a:lstStyle/>
                    <a:p>
                      <a:endParaRPr lang="en-US" dirty="0"/>
                    </a:p>
                  </a:txBody>
                  <a:tcPr/>
                </a:tc>
                <a:tc rowSpan="2">
                  <a:txBody>
                    <a:bodyPr/>
                    <a:lstStyle/>
                    <a:p>
                      <a:r>
                        <a:rPr lang="en-US" dirty="0" smtClean="0"/>
                        <a:t>Difference per day</a:t>
                      </a:r>
                      <a:endParaRPr lang="en-US" dirty="0"/>
                    </a:p>
                  </a:txBody>
                  <a:tcPr/>
                </a:tc>
              </a:tr>
              <a:tr h="414293">
                <a:tc vMerge="1">
                  <a:txBody>
                    <a:bodyPr/>
                    <a:lstStyle/>
                    <a:p>
                      <a:endParaRPr lang="en-US" dirty="0"/>
                    </a:p>
                  </a:txBody>
                  <a:tcPr/>
                </a:tc>
                <a:tc>
                  <a:txBody>
                    <a:bodyPr/>
                    <a:lstStyle/>
                    <a:p>
                      <a:r>
                        <a:rPr lang="en-US" b="0" dirty="0" smtClean="0"/>
                        <a:t>Up</a:t>
                      </a:r>
                      <a:r>
                        <a:rPr lang="en-US" b="0" baseline="0" dirty="0" smtClean="0"/>
                        <a:t> to 30.06.2011</a:t>
                      </a:r>
                      <a:endParaRPr lang="en-US" b="0" dirty="0"/>
                    </a:p>
                  </a:txBody>
                  <a:tcPr>
                    <a:solidFill>
                      <a:schemeClr val="tx1">
                        <a:lumMod val="95000"/>
                      </a:schemeClr>
                    </a:solidFill>
                  </a:tcPr>
                </a:tc>
                <a:tc>
                  <a:txBody>
                    <a:bodyPr/>
                    <a:lstStyle/>
                    <a:p>
                      <a:r>
                        <a:rPr lang="en-US" b="0" dirty="0" smtClean="0"/>
                        <a:t>From 01.07.2011</a:t>
                      </a:r>
                      <a:endParaRPr lang="en-US" b="0" dirty="0"/>
                    </a:p>
                  </a:txBody>
                  <a:tcPr>
                    <a:solidFill>
                      <a:schemeClr val="tx1">
                        <a:lumMod val="95000"/>
                      </a:schemeClr>
                    </a:solidFill>
                  </a:tcPr>
                </a:tc>
                <a:tc vMerge="1">
                  <a:txBody>
                    <a:bodyPr/>
                    <a:lstStyle/>
                    <a:p>
                      <a:endParaRPr lang="en-US" dirty="0"/>
                    </a:p>
                  </a:txBody>
                  <a:tcPr/>
                </a:tc>
              </a:tr>
              <a:tr h="915807">
                <a:tc>
                  <a:txBody>
                    <a:bodyPr/>
                    <a:lstStyle/>
                    <a:p>
                      <a:r>
                        <a:rPr lang="en-US" b="1" dirty="0" smtClean="0"/>
                        <a:t>Sickness</a:t>
                      </a:r>
                      <a:r>
                        <a:rPr lang="en-US" b="1" baseline="0" dirty="0" smtClean="0"/>
                        <a:t> Benefit</a:t>
                      </a:r>
                      <a:endParaRPr lang="en-US" b="1" dirty="0"/>
                    </a:p>
                  </a:txBody>
                  <a:tcPr/>
                </a:tc>
                <a:tc>
                  <a:txBody>
                    <a:bodyPr/>
                    <a:lstStyle/>
                    <a:p>
                      <a:r>
                        <a:rPr lang="en-US" b="1" dirty="0" smtClean="0">
                          <a:solidFill>
                            <a:srgbClr val="FF0000"/>
                          </a:solidFill>
                        </a:rPr>
                        <a:t>117.60</a:t>
                      </a:r>
                      <a:endParaRPr lang="en-US" b="1" dirty="0">
                        <a:solidFill>
                          <a:srgbClr val="FF0000"/>
                        </a:solidFill>
                      </a:endParaRPr>
                    </a:p>
                  </a:txBody>
                  <a:tcPr/>
                </a:tc>
                <a:tc>
                  <a:txBody>
                    <a:bodyPr/>
                    <a:lstStyle/>
                    <a:p>
                      <a:r>
                        <a:rPr lang="en-US" b="1" dirty="0" smtClean="0">
                          <a:solidFill>
                            <a:srgbClr val="FF0000"/>
                          </a:solidFill>
                        </a:rPr>
                        <a:t>115</a:t>
                      </a:r>
                      <a:endParaRPr lang="en-US" b="1" dirty="0">
                        <a:solidFill>
                          <a:srgbClr val="FF0000"/>
                        </a:solidFill>
                      </a:endParaRPr>
                    </a:p>
                  </a:txBody>
                  <a:tcPr/>
                </a:tc>
                <a:tc>
                  <a:txBody>
                    <a:bodyPr/>
                    <a:lstStyle/>
                    <a:p>
                      <a:pPr algn="ctr"/>
                      <a:r>
                        <a:rPr lang="en-US" b="1" dirty="0" smtClean="0">
                          <a:solidFill>
                            <a:srgbClr val="FF0000"/>
                          </a:solidFill>
                        </a:rPr>
                        <a:t> </a:t>
                      </a:r>
                      <a:r>
                        <a:rPr lang="en-US" b="1" baseline="0" dirty="0" smtClean="0">
                          <a:solidFill>
                            <a:srgbClr val="FF0000"/>
                          </a:solidFill>
                        </a:rPr>
                        <a:t> - 2.60</a:t>
                      </a:r>
                      <a:endParaRPr lang="en-US" b="1" dirty="0">
                        <a:solidFill>
                          <a:srgbClr val="FF0000"/>
                        </a:solidFill>
                      </a:endParaRPr>
                    </a:p>
                  </a:txBody>
                  <a:tcPr/>
                </a:tc>
              </a:tr>
              <a:tr h="9158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Maternity Benefit</a:t>
                      </a:r>
                    </a:p>
                  </a:txBody>
                  <a:tcPr/>
                </a:tc>
                <a:tc>
                  <a:txBody>
                    <a:bodyPr/>
                    <a:lstStyle/>
                    <a:p>
                      <a:r>
                        <a:rPr lang="en-US" dirty="0" smtClean="0">
                          <a:solidFill>
                            <a:srgbClr val="FF0000"/>
                          </a:solidFill>
                        </a:rPr>
                        <a:t>196</a:t>
                      </a:r>
                      <a:endParaRPr lang="en-US" dirty="0">
                        <a:solidFill>
                          <a:srgbClr val="FF0000"/>
                        </a:solidFill>
                      </a:endParaRPr>
                    </a:p>
                  </a:txBody>
                  <a:tcPr/>
                </a:tc>
                <a:tc>
                  <a:txBody>
                    <a:bodyPr/>
                    <a:lstStyle/>
                    <a:p>
                      <a:r>
                        <a:rPr lang="en-US" dirty="0" smtClean="0">
                          <a:solidFill>
                            <a:srgbClr val="FF0000"/>
                          </a:solidFill>
                        </a:rPr>
                        <a:t>164</a:t>
                      </a:r>
                      <a:endParaRPr lang="en-US" dirty="0">
                        <a:solidFill>
                          <a:srgbClr val="FF0000"/>
                        </a:solidFill>
                      </a:endParaRPr>
                    </a:p>
                  </a:txBody>
                  <a:tcPr/>
                </a:tc>
                <a:tc>
                  <a:txBody>
                    <a:bodyPr/>
                    <a:lstStyle/>
                    <a:p>
                      <a:pPr algn="ctr"/>
                      <a:r>
                        <a:rPr lang="en-US" b="1" dirty="0" smtClean="0">
                          <a:solidFill>
                            <a:srgbClr val="FF0000"/>
                          </a:solidFill>
                        </a:rPr>
                        <a:t> </a:t>
                      </a:r>
                      <a:r>
                        <a:rPr lang="en-US" b="1" baseline="0" dirty="0" smtClean="0">
                          <a:solidFill>
                            <a:srgbClr val="FF0000"/>
                          </a:solidFill>
                        </a:rPr>
                        <a:t>  - 32.00</a:t>
                      </a:r>
                      <a:endParaRPr lang="en-US" b="1" dirty="0">
                        <a:solidFill>
                          <a:srgbClr val="FF0000"/>
                        </a:solidFill>
                      </a:endParaRPr>
                    </a:p>
                  </a:txBody>
                  <a:tcPr/>
                </a:tc>
              </a:tr>
              <a:tr h="915807">
                <a:tc>
                  <a:txBody>
                    <a:bodyPr/>
                    <a:lstStyle/>
                    <a:p>
                      <a:r>
                        <a:rPr lang="en-US" b="1" dirty="0" smtClean="0"/>
                        <a:t>Disablement Benefit</a:t>
                      </a:r>
                      <a:endParaRPr lang="en-US" b="1" dirty="0"/>
                    </a:p>
                  </a:txBody>
                  <a:tcPr/>
                </a:tc>
                <a:tc>
                  <a:txBody>
                    <a:bodyPr/>
                    <a:lstStyle/>
                    <a:p>
                      <a:r>
                        <a:rPr lang="en-US" dirty="0" smtClean="0"/>
                        <a:t>147</a:t>
                      </a:r>
                      <a:endParaRPr lang="en-US" dirty="0"/>
                    </a:p>
                  </a:txBody>
                  <a:tcPr/>
                </a:tc>
                <a:tc>
                  <a:txBody>
                    <a:bodyPr/>
                    <a:lstStyle/>
                    <a:p>
                      <a:r>
                        <a:rPr lang="en-US" dirty="0" smtClean="0"/>
                        <a:t>148</a:t>
                      </a:r>
                      <a:endParaRPr lang="en-US" dirty="0"/>
                    </a:p>
                  </a:txBody>
                  <a:tcPr/>
                </a:tc>
                <a:tc>
                  <a:txBody>
                    <a:bodyPr/>
                    <a:lstStyle/>
                    <a:p>
                      <a:pPr algn="ctr"/>
                      <a:r>
                        <a:rPr lang="en-US" dirty="0" smtClean="0"/>
                        <a:t>   + 1.00</a:t>
                      </a:r>
                      <a:endParaRPr lang="en-US" dirty="0"/>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FF">
            <a:alpha val="80000"/>
          </a:srgbClr>
        </a:solidFill>
        <a:effectLst/>
      </p:bgPr>
    </p:bg>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222390572"/>
              </p:ext>
            </p:extLst>
          </p:nvPr>
        </p:nvGraphicFramePr>
        <p:xfrm>
          <a:off x="609600" y="762000"/>
          <a:ext cx="8001000" cy="5178786"/>
        </p:xfrm>
        <a:graphic>
          <a:graphicData uri="http://schemas.openxmlformats.org/drawingml/2006/table">
            <a:tbl>
              <a:tblPr firstRow="1" bandRow="1">
                <a:tableStyleId>{5C22544A-7EE6-4342-B048-85BDC9FD1C3A}</a:tableStyleId>
              </a:tblPr>
              <a:tblGrid>
                <a:gridCol w="2000250"/>
                <a:gridCol w="2000250"/>
                <a:gridCol w="2000250"/>
                <a:gridCol w="2000250"/>
              </a:tblGrid>
              <a:tr h="573375">
                <a:tc gridSpan="4">
                  <a:txBody>
                    <a:bodyPr/>
                    <a:lstStyle/>
                    <a:p>
                      <a:pPr algn="ctr"/>
                      <a:endParaRPr lang="en-US" sz="1800" dirty="0" smtClean="0"/>
                    </a:p>
                    <a:p>
                      <a:pPr algn="ctr"/>
                      <a:r>
                        <a:rPr lang="en-US" sz="1800" dirty="0" smtClean="0"/>
                        <a:t>If an employee</a:t>
                      </a:r>
                      <a:r>
                        <a:rPr lang="en-US" sz="1800" baseline="0" dirty="0" smtClean="0"/>
                        <a:t> receives wages of </a:t>
                      </a:r>
                      <a:r>
                        <a:rPr lang="en-US" sz="1800" baseline="0" dirty="0" err="1" smtClean="0"/>
                        <a:t>Rs</a:t>
                      </a:r>
                      <a:r>
                        <a:rPr lang="en-US" sz="1800" baseline="0" dirty="0" smtClean="0"/>
                        <a:t>. 8000 per month</a:t>
                      </a:r>
                    </a:p>
                    <a:p>
                      <a:pPr marL="0" marR="0" indent="0" algn="ctr" defTabSz="914400" rtl="0" eaLnBrk="1" fontAlgn="auto" latinLnBrk="0" hangingPunct="1">
                        <a:lnSpc>
                          <a:spcPct val="100000"/>
                        </a:lnSpc>
                        <a:spcBef>
                          <a:spcPts val="0"/>
                        </a:spcBef>
                        <a:spcAft>
                          <a:spcPts val="0"/>
                        </a:spcAft>
                        <a:buClrTx/>
                        <a:buSzTx/>
                        <a:buFontTx/>
                        <a:buNone/>
                        <a:tabLst/>
                        <a:defRPr/>
                      </a:pPr>
                      <a:r>
                        <a:rPr lang="en-US" baseline="0" dirty="0" smtClean="0"/>
                        <a:t>for six months (</a:t>
                      </a:r>
                      <a:r>
                        <a:rPr lang="en-US" baseline="0" dirty="0" err="1" smtClean="0"/>
                        <a:t>Rs</a:t>
                      </a:r>
                      <a:r>
                        <a:rPr lang="en-US" baseline="0" dirty="0" smtClean="0"/>
                        <a:t>. 48000 for 183 days)</a:t>
                      </a:r>
                      <a:endParaRPr lang="en-US" dirty="0" smtClean="0"/>
                    </a:p>
                    <a:p>
                      <a:pPr algn="ctr"/>
                      <a:endParaRPr lang="en-US" sz="1800" dirty="0"/>
                    </a:p>
                  </a:txBody>
                  <a:tcPr>
                    <a:solidFill>
                      <a:srgbClr val="FF0000"/>
                    </a:solidFill>
                  </a:tcPr>
                </a:tc>
                <a:tc hMerge="1">
                  <a:txBody>
                    <a:bodyPr/>
                    <a:lstStyle/>
                    <a:p>
                      <a:pPr algn="ctr"/>
                      <a:endParaRPr lang="en-US" dirty="0"/>
                    </a:p>
                  </a:txBody>
                  <a:tcPr/>
                </a:tc>
                <a:tc hMerge="1">
                  <a:txBody>
                    <a:bodyPr/>
                    <a:lstStyle/>
                    <a:p>
                      <a:endParaRPr lang="en-US"/>
                    </a:p>
                  </a:txBody>
                  <a:tcPr/>
                </a:tc>
                <a:tc hMerge="1">
                  <a:txBody>
                    <a:bodyPr/>
                    <a:lstStyle/>
                    <a:p>
                      <a:endParaRPr lang="en-US" dirty="0"/>
                    </a:p>
                  </a:txBody>
                  <a:tcPr/>
                </a:tc>
              </a:tr>
              <a:tr h="573375">
                <a:tc rowSpan="2">
                  <a:txBody>
                    <a:bodyPr/>
                    <a:lstStyle/>
                    <a:p>
                      <a:r>
                        <a:rPr lang="en-US" sz="1800" dirty="0" smtClean="0"/>
                        <a:t>Benefits</a:t>
                      </a:r>
                      <a:endParaRPr lang="en-US" sz="1800" dirty="0"/>
                    </a:p>
                  </a:txBody>
                  <a:tcPr/>
                </a:tc>
                <a:tc gridSpan="2">
                  <a:txBody>
                    <a:bodyPr/>
                    <a:lstStyle/>
                    <a:p>
                      <a:pPr algn="ctr"/>
                      <a:r>
                        <a:rPr lang="en-US" sz="1800" dirty="0" smtClean="0"/>
                        <a:t>Benefit Rate per day </a:t>
                      </a:r>
                      <a:endParaRPr lang="en-US" sz="1800" dirty="0"/>
                    </a:p>
                  </a:txBody>
                  <a:tcPr/>
                </a:tc>
                <a:tc hMerge="1">
                  <a:txBody>
                    <a:bodyPr/>
                    <a:lstStyle/>
                    <a:p>
                      <a:endParaRPr lang="en-US" dirty="0"/>
                    </a:p>
                  </a:txBody>
                  <a:tcPr/>
                </a:tc>
                <a:tc rowSpan="2">
                  <a:txBody>
                    <a:bodyPr/>
                    <a:lstStyle/>
                    <a:p>
                      <a:r>
                        <a:rPr lang="en-US" sz="1800" dirty="0" smtClean="0"/>
                        <a:t>Difference per day</a:t>
                      </a:r>
                      <a:endParaRPr lang="en-US" sz="1800" dirty="0"/>
                    </a:p>
                  </a:txBody>
                  <a:tcPr/>
                </a:tc>
              </a:tr>
              <a:tr h="447705">
                <a:tc vMerge="1">
                  <a:txBody>
                    <a:bodyPr/>
                    <a:lstStyle/>
                    <a:p>
                      <a:endParaRPr lang="en-US" dirty="0"/>
                    </a:p>
                  </a:txBody>
                  <a:tcPr/>
                </a:tc>
                <a:tc>
                  <a:txBody>
                    <a:bodyPr/>
                    <a:lstStyle/>
                    <a:p>
                      <a:r>
                        <a:rPr lang="en-US" sz="1800" b="0" dirty="0" smtClean="0"/>
                        <a:t>Up</a:t>
                      </a:r>
                      <a:r>
                        <a:rPr lang="en-US" sz="1800" b="0" baseline="0" dirty="0" smtClean="0"/>
                        <a:t> to 30.06.2011</a:t>
                      </a:r>
                      <a:endParaRPr lang="en-US" sz="1800" b="0" dirty="0"/>
                    </a:p>
                  </a:txBody>
                  <a:tcPr>
                    <a:solidFill>
                      <a:schemeClr val="tx1">
                        <a:lumMod val="95000"/>
                      </a:schemeClr>
                    </a:solidFill>
                  </a:tcPr>
                </a:tc>
                <a:tc>
                  <a:txBody>
                    <a:bodyPr/>
                    <a:lstStyle/>
                    <a:p>
                      <a:r>
                        <a:rPr lang="en-US" sz="1800" b="0" dirty="0" smtClean="0"/>
                        <a:t>From 01.07.2011</a:t>
                      </a:r>
                      <a:endParaRPr lang="en-US" sz="1800" b="0" dirty="0"/>
                    </a:p>
                  </a:txBody>
                  <a:tcPr>
                    <a:solidFill>
                      <a:schemeClr val="tx1">
                        <a:lumMod val="95000"/>
                      </a:schemeClr>
                    </a:solidFill>
                  </a:tcPr>
                </a:tc>
                <a:tc vMerge="1">
                  <a:txBody>
                    <a:bodyPr/>
                    <a:lstStyle/>
                    <a:p>
                      <a:endParaRPr lang="en-US" dirty="0"/>
                    </a:p>
                  </a:txBody>
                  <a:tcPr/>
                </a:tc>
              </a:tr>
              <a:tr h="989662">
                <a:tc>
                  <a:txBody>
                    <a:bodyPr/>
                    <a:lstStyle/>
                    <a:p>
                      <a:r>
                        <a:rPr lang="en-US" sz="1800" b="1" dirty="0" smtClean="0"/>
                        <a:t>Sickness</a:t>
                      </a:r>
                      <a:r>
                        <a:rPr lang="en-US" sz="1800" b="1" baseline="0" dirty="0" smtClean="0"/>
                        <a:t> Benefit</a:t>
                      </a:r>
                      <a:endParaRPr lang="en-US" sz="1800" b="1" dirty="0"/>
                    </a:p>
                  </a:txBody>
                  <a:tcPr/>
                </a:tc>
                <a:tc>
                  <a:txBody>
                    <a:bodyPr/>
                    <a:lstStyle/>
                    <a:p>
                      <a:r>
                        <a:rPr lang="en-US" sz="1800" b="1" dirty="0" smtClean="0">
                          <a:solidFill>
                            <a:srgbClr val="FF0000"/>
                          </a:solidFill>
                        </a:rPr>
                        <a:t>186</a:t>
                      </a:r>
                      <a:endParaRPr lang="en-US" sz="1800" b="1" dirty="0">
                        <a:solidFill>
                          <a:srgbClr val="FF0000"/>
                        </a:solidFill>
                      </a:endParaRPr>
                    </a:p>
                  </a:txBody>
                  <a:tcPr/>
                </a:tc>
                <a:tc>
                  <a:txBody>
                    <a:bodyPr/>
                    <a:lstStyle/>
                    <a:p>
                      <a:r>
                        <a:rPr lang="en-US" sz="1800" b="1" dirty="0" smtClean="0">
                          <a:solidFill>
                            <a:srgbClr val="FF0000"/>
                          </a:solidFill>
                        </a:rPr>
                        <a:t>184</a:t>
                      </a:r>
                      <a:endParaRPr lang="en-US" sz="1800" b="1" dirty="0">
                        <a:solidFill>
                          <a:srgbClr val="FF0000"/>
                        </a:solidFill>
                      </a:endParaRPr>
                    </a:p>
                  </a:txBody>
                  <a:tcPr/>
                </a:tc>
                <a:tc>
                  <a:txBody>
                    <a:bodyPr/>
                    <a:lstStyle/>
                    <a:p>
                      <a:pPr algn="ctr"/>
                      <a:r>
                        <a:rPr lang="en-US" sz="1800" b="1" dirty="0" smtClean="0">
                          <a:solidFill>
                            <a:srgbClr val="FF0000"/>
                          </a:solidFill>
                        </a:rPr>
                        <a:t>-2.00</a:t>
                      </a:r>
                      <a:endParaRPr lang="en-US" sz="1800" b="1" dirty="0">
                        <a:solidFill>
                          <a:srgbClr val="FF0000"/>
                        </a:solidFill>
                      </a:endParaRPr>
                    </a:p>
                  </a:txBody>
                  <a:tcPr/>
                </a:tc>
              </a:tr>
              <a:tr h="9896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t>Maternity Benefit</a:t>
                      </a:r>
                    </a:p>
                  </a:txBody>
                  <a:tcPr/>
                </a:tc>
                <a:tc>
                  <a:txBody>
                    <a:bodyPr/>
                    <a:lstStyle/>
                    <a:p>
                      <a:r>
                        <a:rPr lang="en-US" sz="1800" b="1" dirty="0" smtClean="0">
                          <a:solidFill>
                            <a:srgbClr val="FF0000"/>
                          </a:solidFill>
                        </a:rPr>
                        <a:t>310</a:t>
                      </a:r>
                      <a:endParaRPr lang="en-US" sz="1800" b="1" dirty="0">
                        <a:solidFill>
                          <a:srgbClr val="FF0000"/>
                        </a:solidFill>
                      </a:endParaRPr>
                    </a:p>
                  </a:txBody>
                  <a:tcPr/>
                </a:tc>
                <a:tc>
                  <a:txBody>
                    <a:bodyPr/>
                    <a:lstStyle/>
                    <a:p>
                      <a:r>
                        <a:rPr lang="en-US" sz="1800" b="1" dirty="0" smtClean="0">
                          <a:solidFill>
                            <a:srgbClr val="FF0000"/>
                          </a:solidFill>
                        </a:rPr>
                        <a:t>263</a:t>
                      </a:r>
                      <a:endParaRPr lang="en-US" sz="1800" b="1" dirty="0">
                        <a:solidFill>
                          <a:srgbClr val="FF0000"/>
                        </a:solidFill>
                      </a:endParaRPr>
                    </a:p>
                  </a:txBody>
                  <a:tcPr/>
                </a:tc>
                <a:tc>
                  <a:txBody>
                    <a:bodyPr/>
                    <a:lstStyle/>
                    <a:p>
                      <a:pPr algn="ctr"/>
                      <a:r>
                        <a:rPr lang="en-US" sz="1800" b="1" dirty="0" smtClean="0">
                          <a:solidFill>
                            <a:srgbClr val="FF0000"/>
                          </a:solidFill>
                        </a:rPr>
                        <a:t>-</a:t>
                      </a:r>
                      <a:r>
                        <a:rPr lang="en-US" sz="1800" b="1" baseline="0" dirty="0" smtClean="0">
                          <a:solidFill>
                            <a:srgbClr val="FF0000"/>
                          </a:solidFill>
                        </a:rPr>
                        <a:t> 47.00</a:t>
                      </a:r>
                      <a:endParaRPr lang="en-US" sz="1800" b="1" dirty="0">
                        <a:solidFill>
                          <a:srgbClr val="FF0000"/>
                        </a:solidFill>
                      </a:endParaRPr>
                    </a:p>
                  </a:txBody>
                  <a:tcPr/>
                </a:tc>
              </a:tr>
              <a:tr h="989662">
                <a:tc>
                  <a:txBody>
                    <a:bodyPr/>
                    <a:lstStyle/>
                    <a:p>
                      <a:r>
                        <a:rPr lang="en-US" sz="1800" b="1" dirty="0" smtClean="0"/>
                        <a:t>Disablement Benefit</a:t>
                      </a:r>
                      <a:endParaRPr lang="en-US" sz="1800" b="1" dirty="0"/>
                    </a:p>
                  </a:txBody>
                  <a:tcPr/>
                </a:tc>
                <a:tc>
                  <a:txBody>
                    <a:bodyPr/>
                    <a:lstStyle/>
                    <a:p>
                      <a:r>
                        <a:rPr lang="en-US" sz="1800" dirty="0" smtClean="0"/>
                        <a:t>232.50</a:t>
                      </a:r>
                      <a:endParaRPr lang="en-US" sz="1800" dirty="0"/>
                    </a:p>
                  </a:txBody>
                  <a:tcPr/>
                </a:tc>
                <a:tc>
                  <a:txBody>
                    <a:bodyPr/>
                    <a:lstStyle/>
                    <a:p>
                      <a:r>
                        <a:rPr lang="en-US" sz="1800" dirty="0" smtClean="0"/>
                        <a:t>237</a:t>
                      </a:r>
                      <a:endParaRPr lang="en-US" sz="1800" dirty="0"/>
                    </a:p>
                  </a:txBody>
                  <a:tcPr/>
                </a:tc>
                <a:tc>
                  <a:txBody>
                    <a:bodyPr/>
                    <a:lstStyle/>
                    <a:p>
                      <a:pPr algn="ctr"/>
                      <a:r>
                        <a:rPr lang="en-US" sz="1800" dirty="0" smtClean="0"/>
                        <a:t>+ 4.50</a:t>
                      </a:r>
                      <a:endParaRPr lang="en-US" sz="1800" dirty="0"/>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FF">
            <a:alpha val="80000"/>
          </a:srgbClr>
        </a:solid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817354785"/>
              </p:ext>
            </p:extLst>
          </p:nvPr>
        </p:nvGraphicFramePr>
        <p:xfrm>
          <a:off x="533400" y="533400"/>
          <a:ext cx="8001000" cy="5387925"/>
        </p:xfrm>
        <a:graphic>
          <a:graphicData uri="http://schemas.openxmlformats.org/drawingml/2006/table">
            <a:tbl>
              <a:tblPr firstRow="1" bandRow="1">
                <a:tableStyleId>{5C22544A-7EE6-4342-B048-85BDC9FD1C3A}</a:tableStyleId>
              </a:tblPr>
              <a:tblGrid>
                <a:gridCol w="2000250"/>
                <a:gridCol w="2000250"/>
                <a:gridCol w="2000250"/>
                <a:gridCol w="2000250"/>
              </a:tblGrid>
              <a:tr h="599049">
                <a:tc gridSpan="4">
                  <a:txBody>
                    <a:bodyPr/>
                    <a:lstStyle/>
                    <a:p>
                      <a:pPr algn="ctr"/>
                      <a:endParaRPr lang="en-US" sz="1800" dirty="0" smtClean="0">
                        <a:solidFill>
                          <a:schemeClr val="bg1"/>
                        </a:solidFill>
                      </a:endParaRPr>
                    </a:p>
                    <a:p>
                      <a:pPr algn="ctr"/>
                      <a:r>
                        <a:rPr lang="en-US" sz="1800" dirty="0" smtClean="0">
                          <a:solidFill>
                            <a:schemeClr val="bg1"/>
                          </a:solidFill>
                        </a:rPr>
                        <a:t>If an employee</a:t>
                      </a:r>
                      <a:r>
                        <a:rPr lang="en-US" sz="1800" baseline="0" dirty="0" smtClean="0">
                          <a:solidFill>
                            <a:schemeClr val="bg1"/>
                          </a:solidFill>
                        </a:rPr>
                        <a:t> receives wages of </a:t>
                      </a:r>
                      <a:r>
                        <a:rPr lang="en-US" sz="1800" baseline="0" dirty="0" err="1" smtClean="0">
                          <a:solidFill>
                            <a:schemeClr val="bg1"/>
                          </a:solidFill>
                        </a:rPr>
                        <a:t>Rs</a:t>
                      </a:r>
                      <a:r>
                        <a:rPr lang="en-US" sz="1800" baseline="0" dirty="0" smtClean="0">
                          <a:solidFill>
                            <a:schemeClr val="bg1"/>
                          </a:solidFill>
                        </a:rPr>
                        <a:t>. 10000 per month</a:t>
                      </a:r>
                    </a:p>
                    <a:p>
                      <a:pPr marL="0" marR="0" indent="0" algn="ctr" defTabSz="914400" rtl="0" eaLnBrk="1" fontAlgn="auto" latinLnBrk="0" hangingPunct="1">
                        <a:lnSpc>
                          <a:spcPct val="100000"/>
                        </a:lnSpc>
                        <a:spcBef>
                          <a:spcPts val="0"/>
                        </a:spcBef>
                        <a:spcAft>
                          <a:spcPts val="0"/>
                        </a:spcAft>
                        <a:buClrTx/>
                        <a:buSzTx/>
                        <a:buFontTx/>
                        <a:buNone/>
                        <a:tabLst/>
                        <a:defRPr/>
                      </a:pPr>
                      <a:r>
                        <a:rPr lang="en-US" baseline="0" dirty="0" smtClean="0">
                          <a:solidFill>
                            <a:schemeClr val="bg1"/>
                          </a:solidFill>
                        </a:rPr>
                        <a:t>for six months (</a:t>
                      </a:r>
                      <a:r>
                        <a:rPr lang="en-US" baseline="0" dirty="0" err="1" smtClean="0">
                          <a:solidFill>
                            <a:schemeClr val="bg1"/>
                          </a:solidFill>
                        </a:rPr>
                        <a:t>Rs</a:t>
                      </a:r>
                      <a:r>
                        <a:rPr lang="en-US" baseline="0" dirty="0" smtClean="0">
                          <a:solidFill>
                            <a:schemeClr val="bg1"/>
                          </a:solidFill>
                        </a:rPr>
                        <a:t>. 60000 for 183 days)</a:t>
                      </a:r>
                      <a:endParaRPr lang="en-US" dirty="0" smtClean="0">
                        <a:solidFill>
                          <a:schemeClr val="bg1"/>
                        </a:solidFill>
                      </a:endParaRPr>
                    </a:p>
                    <a:p>
                      <a:pPr algn="ctr"/>
                      <a:endParaRPr lang="en-US" sz="1800" dirty="0">
                        <a:solidFill>
                          <a:schemeClr val="bg1"/>
                        </a:solidFill>
                      </a:endParaRPr>
                    </a:p>
                  </a:txBody>
                  <a:tcPr>
                    <a:solidFill>
                      <a:srgbClr val="FFFF00"/>
                    </a:solidFill>
                  </a:tcPr>
                </a:tc>
                <a:tc hMerge="1">
                  <a:txBody>
                    <a:bodyPr/>
                    <a:lstStyle/>
                    <a:p>
                      <a:pPr algn="ctr"/>
                      <a:endParaRPr lang="en-US" dirty="0"/>
                    </a:p>
                  </a:txBody>
                  <a:tcPr/>
                </a:tc>
                <a:tc hMerge="1">
                  <a:txBody>
                    <a:bodyPr/>
                    <a:lstStyle/>
                    <a:p>
                      <a:endParaRPr lang="en-US"/>
                    </a:p>
                  </a:txBody>
                  <a:tcPr/>
                </a:tc>
                <a:tc hMerge="1">
                  <a:txBody>
                    <a:bodyPr/>
                    <a:lstStyle/>
                    <a:p>
                      <a:endParaRPr lang="en-US" dirty="0"/>
                    </a:p>
                  </a:txBody>
                  <a:tcPr/>
                </a:tc>
              </a:tr>
              <a:tr h="599049">
                <a:tc rowSpan="2">
                  <a:txBody>
                    <a:bodyPr/>
                    <a:lstStyle/>
                    <a:p>
                      <a:r>
                        <a:rPr lang="en-US" sz="1800" dirty="0" smtClean="0"/>
                        <a:t>Benefits</a:t>
                      </a:r>
                      <a:endParaRPr lang="en-US" sz="1800" dirty="0"/>
                    </a:p>
                  </a:txBody>
                  <a:tcPr/>
                </a:tc>
                <a:tc gridSpan="2">
                  <a:txBody>
                    <a:bodyPr/>
                    <a:lstStyle/>
                    <a:p>
                      <a:pPr algn="ctr"/>
                      <a:r>
                        <a:rPr lang="en-US" sz="1800" dirty="0" smtClean="0"/>
                        <a:t>Benefit Rate per day </a:t>
                      </a:r>
                      <a:endParaRPr lang="en-US" sz="1800" dirty="0"/>
                    </a:p>
                  </a:txBody>
                  <a:tcPr/>
                </a:tc>
                <a:tc hMerge="1">
                  <a:txBody>
                    <a:bodyPr/>
                    <a:lstStyle/>
                    <a:p>
                      <a:endParaRPr lang="en-US" dirty="0"/>
                    </a:p>
                  </a:txBody>
                  <a:tcPr/>
                </a:tc>
                <a:tc rowSpan="2">
                  <a:txBody>
                    <a:bodyPr/>
                    <a:lstStyle/>
                    <a:p>
                      <a:r>
                        <a:rPr lang="en-US" sz="1800" dirty="0" smtClean="0"/>
                        <a:t>Difference per day</a:t>
                      </a:r>
                      <a:endParaRPr lang="en-US" sz="1800" dirty="0"/>
                    </a:p>
                  </a:txBody>
                  <a:tcPr/>
                </a:tc>
              </a:tr>
              <a:tr h="498231">
                <a:tc vMerge="1">
                  <a:txBody>
                    <a:bodyPr/>
                    <a:lstStyle/>
                    <a:p>
                      <a:endParaRPr lang="en-US" dirty="0"/>
                    </a:p>
                  </a:txBody>
                  <a:tcPr/>
                </a:tc>
                <a:tc>
                  <a:txBody>
                    <a:bodyPr/>
                    <a:lstStyle/>
                    <a:p>
                      <a:r>
                        <a:rPr lang="en-US" sz="1800" b="0" dirty="0" smtClean="0"/>
                        <a:t>Up</a:t>
                      </a:r>
                      <a:r>
                        <a:rPr lang="en-US" sz="1800" b="0" baseline="0" dirty="0" smtClean="0"/>
                        <a:t> to 30.06.2011</a:t>
                      </a:r>
                      <a:endParaRPr lang="en-US" sz="1800" b="0" dirty="0"/>
                    </a:p>
                  </a:txBody>
                  <a:tcPr>
                    <a:solidFill>
                      <a:schemeClr val="tx1">
                        <a:lumMod val="95000"/>
                      </a:schemeClr>
                    </a:solidFill>
                  </a:tcPr>
                </a:tc>
                <a:tc>
                  <a:txBody>
                    <a:bodyPr/>
                    <a:lstStyle/>
                    <a:p>
                      <a:r>
                        <a:rPr lang="en-US" sz="1800" b="0" dirty="0" smtClean="0"/>
                        <a:t>From 01.07.2011</a:t>
                      </a:r>
                      <a:endParaRPr lang="en-US" sz="1800" b="0" dirty="0"/>
                    </a:p>
                  </a:txBody>
                  <a:tcPr>
                    <a:solidFill>
                      <a:schemeClr val="tx1">
                        <a:lumMod val="95000"/>
                      </a:schemeClr>
                    </a:solidFill>
                  </a:tcPr>
                </a:tc>
                <a:tc vMerge="1">
                  <a:txBody>
                    <a:bodyPr/>
                    <a:lstStyle/>
                    <a:p>
                      <a:endParaRPr lang="en-US" dirty="0"/>
                    </a:p>
                  </a:txBody>
                  <a:tcPr/>
                </a:tc>
              </a:tr>
              <a:tr h="1033975">
                <a:tc>
                  <a:txBody>
                    <a:bodyPr/>
                    <a:lstStyle/>
                    <a:p>
                      <a:r>
                        <a:rPr lang="en-US" sz="1800" b="1" dirty="0" smtClean="0"/>
                        <a:t>Sickness</a:t>
                      </a:r>
                      <a:r>
                        <a:rPr lang="en-US" sz="1800" b="1" baseline="0" dirty="0" smtClean="0"/>
                        <a:t> Benefit</a:t>
                      </a:r>
                      <a:endParaRPr lang="en-US" sz="1800" b="1" dirty="0"/>
                    </a:p>
                  </a:txBody>
                  <a:tcPr/>
                </a:tc>
                <a:tc>
                  <a:txBody>
                    <a:bodyPr/>
                    <a:lstStyle/>
                    <a:p>
                      <a:r>
                        <a:rPr lang="en-US" sz="1800" dirty="0" smtClean="0"/>
                        <a:t>228</a:t>
                      </a:r>
                      <a:endParaRPr lang="en-US" sz="1800" dirty="0"/>
                    </a:p>
                  </a:txBody>
                  <a:tcPr/>
                </a:tc>
                <a:tc>
                  <a:txBody>
                    <a:bodyPr/>
                    <a:lstStyle/>
                    <a:p>
                      <a:r>
                        <a:rPr lang="en-US" sz="1800" dirty="0" smtClean="0"/>
                        <a:t>230</a:t>
                      </a:r>
                      <a:endParaRPr lang="en-US" sz="1800" dirty="0"/>
                    </a:p>
                  </a:txBody>
                  <a:tcPr/>
                </a:tc>
                <a:tc>
                  <a:txBody>
                    <a:bodyPr/>
                    <a:lstStyle/>
                    <a:p>
                      <a:r>
                        <a:rPr lang="en-US" sz="1800" dirty="0" smtClean="0"/>
                        <a:t> + 2.00</a:t>
                      </a:r>
                      <a:endParaRPr lang="en-US" sz="1800" dirty="0"/>
                    </a:p>
                  </a:txBody>
                  <a:tcPr/>
                </a:tc>
              </a:tr>
              <a:tr h="10339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t>Maternity Benefit</a:t>
                      </a:r>
                    </a:p>
                  </a:txBody>
                  <a:tcPr/>
                </a:tc>
                <a:tc>
                  <a:txBody>
                    <a:bodyPr/>
                    <a:lstStyle/>
                    <a:p>
                      <a:r>
                        <a:rPr lang="en-US" sz="1800" b="1" dirty="0" smtClean="0">
                          <a:solidFill>
                            <a:srgbClr val="FF0000"/>
                          </a:solidFill>
                        </a:rPr>
                        <a:t>380</a:t>
                      </a:r>
                      <a:endParaRPr lang="en-US" sz="1800" b="1" dirty="0">
                        <a:solidFill>
                          <a:srgbClr val="FF0000"/>
                        </a:solidFill>
                      </a:endParaRPr>
                    </a:p>
                  </a:txBody>
                  <a:tcPr/>
                </a:tc>
                <a:tc>
                  <a:txBody>
                    <a:bodyPr/>
                    <a:lstStyle/>
                    <a:p>
                      <a:r>
                        <a:rPr lang="en-US" sz="1800" b="1" dirty="0" smtClean="0">
                          <a:solidFill>
                            <a:srgbClr val="FF0000"/>
                          </a:solidFill>
                        </a:rPr>
                        <a:t>328</a:t>
                      </a:r>
                      <a:endParaRPr lang="en-US" sz="1800" b="1" dirty="0">
                        <a:solidFill>
                          <a:srgbClr val="FF0000"/>
                        </a:solidFill>
                      </a:endParaRPr>
                    </a:p>
                  </a:txBody>
                  <a:tcPr/>
                </a:tc>
                <a:tc>
                  <a:txBody>
                    <a:bodyPr/>
                    <a:lstStyle/>
                    <a:p>
                      <a:r>
                        <a:rPr lang="en-US" sz="1800" b="1" dirty="0" smtClean="0">
                          <a:solidFill>
                            <a:srgbClr val="FF0000"/>
                          </a:solidFill>
                        </a:rPr>
                        <a:t>- 52.00</a:t>
                      </a:r>
                      <a:endParaRPr lang="en-US" sz="1800" b="1" dirty="0">
                        <a:solidFill>
                          <a:srgbClr val="FF0000"/>
                        </a:solidFill>
                      </a:endParaRPr>
                    </a:p>
                  </a:txBody>
                  <a:tcPr/>
                </a:tc>
              </a:tr>
              <a:tr h="1033975">
                <a:tc>
                  <a:txBody>
                    <a:bodyPr/>
                    <a:lstStyle/>
                    <a:p>
                      <a:r>
                        <a:rPr lang="en-US" sz="1800" b="1" dirty="0" smtClean="0"/>
                        <a:t>Disablement Benefit</a:t>
                      </a:r>
                      <a:endParaRPr lang="en-US" sz="1800" b="1" dirty="0"/>
                    </a:p>
                  </a:txBody>
                  <a:tcPr/>
                </a:tc>
                <a:tc>
                  <a:txBody>
                    <a:bodyPr/>
                    <a:lstStyle/>
                    <a:p>
                      <a:r>
                        <a:rPr lang="en-US" sz="1800" dirty="0" smtClean="0"/>
                        <a:t>285</a:t>
                      </a:r>
                      <a:endParaRPr lang="en-US" sz="1800" dirty="0"/>
                    </a:p>
                  </a:txBody>
                  <a:tcPr/>
                </a:tc>
                <a:tc>
                  <a:txBody>
                    <a:bodyPr/>
                    <a:lstStyle/>
                    <a:p>
                      <a:r>
                        <a:rPr lang="en-US" sz="1800" dirty="0" smtClean="0"/>
                        <a:t>296</a:t>
                      </a:r>
                      <a:endParaRPr lang="en-US" sz="1800" dirty="0"/>
                    </a:p>
                  </a:txBody>
                  <a:tcPr/>
                </a:tc>
                <a:tc>
                  <a:txBody>
                    <a:bodyPr/>
                    <a:lstStyle/>
                    <a:p>
                      <a:r>
                        <a:rPr lang="en-US" sz="1800" dirty="0" smtClean="0"/>
                        <a:t> + 11.00</a:t>
                      </a:r>
                      <a:endParaRPr lang="en-US" sz="1800" dirty="0"/>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FF">
            <a:alpha val="80000"/>
          </a:srgbClr>
        </a:solidFill>
        <a:effectLst/>
      </p:bgPr>
    </p:bg>
    <p:spTree>
      <p:nvGrpSpPr>
        <p:cNvPr id="1" name=""/>
        <p:cNvGrpSpPr/>
        <p:nvPr/>
      </p:nvGrpSpPr>
      <p:grpSpPr>
        <a:xfrm>
          <a:off x="0" y="0"/>
          <a:ext cx="0" cy="0"/>
          <a:chOff x="0" y="0"/>
          <a:chExt cx="0" cy="0"/>
        </a:xfrm>
      </p:grpSpPr>
      <p:graphicFrame>
        <p:nvGraphicFramePr>
          <p:cNvPr id="5" name="Content Placeholder 4"/>
          <p:cNvGraphicFramePr>
            <a:graphicFrameLocks/>
          </p:cNvGraphicFramePr>
          <p:nvPr>
            <p:extLst>
              <p:ext uri="{D42A27DB-BD31-4B8C-83A1-F6EECF244321}">
                <p14:modId xmlns:p14="http://schemas.microsoft.com/office/powerpoint/2010/main" val="4292574707"/>
              </p:ext>
            </p:extLst>
          </p:nvPr>
        </p:nvGraphicFramePr>
        <p:xfrm>
          <a:off x="381000" y="609600"/>
          <a:ext cx="8153400" cy="4925334"/>
        </p:xfrm>
        <a:graphic>
          <a:graphicData uri="http://schemas.openxmlformats.org/drawingml/2006/table">
            <a:tbl>
              <a:tblPr firstRow="1" bandRow="1">
                <a:tableStyleId>{5C22544A-7EE6-4342-B048-85BDC9FD1C3A}</a:tableStyleId>
              </a:tblPr>
              <a:tblGrid>
                <a:gridCol w="2038350"/>
                <a:gridCol w="2038350"/>
                <a:gridCol w="2038350"/>
                <a:gridCol w="2038350"/>
              </a:tblGrid>
              <a:tr h="539144">
                <a:tc gridSpan="4">
                  <a:txBody>
                    <a:bodyPr/>
                    <a:lstStyle/>
                    <a:p>
                      <a:pPr algn="ctr"/>
                      <a:endParaRPr lang="en-US" dirty="0" smtClean="0">
                        <a:solidFill>
                          <a:schemeClr val="bg1"/>
                        </a:solidFill>
                      </a:endParaRPr>
                    </a:p>
                    <a:p>
                      <a:pPr algn="ctr"/>
                      <a:r>
                        <a:rPr lang="en-US" dirty="0" smtClean="0">
                          <a:solidFill>
                            <a:schemeClr val="bg1"/>
                          </a:solidFill>
                        </a:rPr>
                        <a:t>If an employee</a:t>
                      </a:r>
                      <a:r>
                        <a:rPr lang="en-US" baseline="0" dirty="0" smtClean="0">
                          <a:solidFill>
                            <a:schemeClr val="bg1"/>
                          </a:solidFill>
                        </a:rPr>
                        <a:t> receives wages of </a:t>
                      </a:r>
                      <a:r>
                        <a:rPr lang="en-US" baseline="0" dirty="0" err="1" smtClean="0">
                          <a:solidFill>
                            <a:schemeClr val="bg1"/>
                          </a:solidFill>
                        </a:rPr>
                        <a:t>Rs</a:t>
                      </a:r>
                      <a:r>
                        <a:rPr lang="en-US" baseline="0" dirty="0" smtClean="0">
                          <a:solidFill>
                            <a:schemeClr val="bg1"/>
                          </a:solidFill>
                        </a:rPr>
                        <a:t>. 15000 per month</a:t>
                      </a:r>
                    </a:p>
                    <a:p>
                      <a:pPr marL="0" marR="0" indent="0" algn="ctr" defTabSz="914400" rtl="0" eaLnBrk="1" fontAlgn="auto" latinLnBrk="0" hangingPunct="1">
                        <a:lnSpc>
                          <a:spcPct val="100000"/>
                        </a:lnSpc>
                        <a:spcBef>
                          <a:spcPts val="0"/>
                        </a:spcBef>
                        <a:spcAft>
                          <a:spcPts val="0"/>
                        </a:spcAft>
                        <a:buClrTx/>
                        <a:buSzTx/>
                        <a:buFontTx/>
                        <a:buNone/>
                        <a:tabLst/>
                        <a:defRPr/>
                      </a:pPr>
                      <a:r>
                        <a:rPr lang="en-US" baseline="0" dirty="0" smtClean="0">
                          <a:solidFill>
                            <a:schemeClr val="bg1"/>
                          </a:solidFill>
                        </a:rPr>
                        <a:t>for six months (</a:t>
                      </a:r>
                      <a:r>
                        <a:rPr lang="en-US" baseline="0" dirty="0" err="1" smtClean="0">
                          <a:solidFill>
                            <a:schemeClr val="bg1"/>
                          </a:solidFill>
                        </a:rPr>
                        <a:t>Rs</a:t>
                      </a:r>
                      <a:r>
                        <a:rPr lang="en-US" baseline="0" dirty="0" smtClean="0">
                          <a:solidFill>
                            <a:schemeClr val="bg1"/>
                          </a:solidFill>
                        </a:rPr>
                        <a:t>. 90000 for 183 days)</a:t>
                      </a:r>
                      <a:endParaRPr lang="en-US" dirty="0" smtClean="0">
                        <a:solidFill>
                          <a:schemeClr val="bg1"/>
                        </a:solidFill>
                      </a:endParaRPr>
                    </a:p>
                    <a:p>
                      <a:pPr algn="ctr"/>
                      <a:endParaRPr lang="en-US" dirty="0">
                        <a:solidFill>
                          <a:schemeClr val="bg1"/>
                        </a:solidFill>
                      </a:endParaRPr>
                    </a:p>
                  </a:txBody>
                  <a:tcPr>
                    <a:solidFill>
                      <a:srgbClr val="66FF99"/>
                    </a:solidFill>
                  </a:tcPr>
                </a:tc>
                <a:tc hMerge="1">
                  <a:txBody>
                    <a:bodyPr/>
                    <a:lstStyle/>
                    <a:p>
                      <a:pPr algn="ctr"/>
                      <a:endParaRPr lang="en-US" dirty="0"/>
                    </a:p>
                  </a:txBody>
                  <a:tcPr/>
                </a:tc>
                <a:tc hMerge="1">
                  <a:txBody>
                    <a:bodyPr/>
                    <a:lstStyle/>
                    <a:p>
                      <a:endParaRPr lang="en-US"/>
                    </a:p>
                  </a:txBody>
                  <a:tcPr/>
                </a:tc>
                <a:tc hMerge="1">
                  <a:txBody>
                    <a:bodyPr/>
                    <a:lstStyle/>
                    <a:p>
                      <a:endParaRPr lang="en-US" dirty="0"/>
                    </a:p>
                  </a:txBody>
                  <a:tcPr/>
                </a:tc>
              </a:tr>
              <a:tr h="539144">
                <a:tc rowSpan="2">
                  <a:txBody>
                    <a:bodyPr/>
                    <a:lstStyle/>
                    <a:p>
                      <a:r>
                        <a:rPr lang="en-US" dirty="0" smtClean="0"/>
                        <a:t>Benefits</a:t>
                      </a:r>
                      <a:endParaRPr lang="en-US" dirty="0"/>
                    </a:p>
                  </a:txBody>
                  <a:tcPr/>
                </a:tc>
                <a:tc gridSpan="2">
                  <a:txBody>
                    <a:bodyPr/>
                    <a:lstStyle/>
                    <a:p>
                      <a:pPr algn="ctr"/>
                      <a:r>
                        <a:rPr lang="en-US" dirty="0" smtClean="0"/>
                        <a:t>Benefit Rate per day </a:t>
                      </a:r>
                      <a:endParaRPr lang="en-US" dirty="0"/>
                    </a:p>
                  </a:txBody>
                  <a:tcPr/>
                </a:tc>
                <a:tc hMerge="1">
                  <a:txBody>
                    <a:bodyPr/>
                    <a:lstStyle/>
                    <a:p>
                      <a:endParaRPr lang="en-US" dirty="0"/>
                    </a:p>
                  </a:txBody>
                  <a:tcPr/>
                </a:tc>
                <a:tc rowSpan="2">
                  <a:txBody>
                    <a:bodyPr/>
                    <a:lstStyle/>
                    <a:p>
                      <a:r>
                        <a:rPr lang="en-US" dirty="0" smtClean="0"/>
                        <a:t>Difference per day</a:t>
                      </a:r>
                      <a:endParaRPr lang="en-US" dirty="0"/>
                    </a:p>
                  </a:txBody>
                  <a:tcPr/>
                </a:tc>
              </a:tr>
              <a:tr h="405736">
                <a:tc vMerge="1">
                  <a:txBody>
                    <a:bodyPr/>
                    <a:lstStyle/>
                    <a:p>
                      <a:endParaRPr lang="en-US" dirty="0"/>
                    </a:p>
                  </a:txBody>
                  <a:tcPr/>
                </a:tc>
                <a:tc>
                  <a:txBody>
                    <a:bodyPr/>
                    <a:lstStyle/>
                    <a:p>
                      <a:r>
                        <a:rPr lang="en-US" b="0" dirty="0" smtClean="0"/>
                        <a:t>Up</a:t>
                      </a:r>
                      <a:r>
                        <a:rPr lang="en-US" b="0" baseline="0" dirty="0" smtClean="0"/>
                        <a:t> to 30.06.2011</a:t>
                      </a:r>
                      <a:endParaRPr lang="en-US" b="0" dirty="0"/>
                    </a:p>
                  </a:txBody>
                  <a:tcPr>
                    <a:solidFill>
                      <a:srgbClr val="F2F2F2"/>
                    </a:solidFill>
                  </a:tcPr>
                </a:tc>
                <a:tc>
                  <a:txBody>
                    <a:bodyPr/>
                    <a:lstStyle/>
                    <a:p>
                      <a:r>
                        <a:rPr lang="en-US" b="0" dirty="0" smtClean="0"/>
                        <a:t>From 01.07.2011</a:t>
                      </a:r>
                      <a:endParaRPr lang="en-US" b="0" dirty="0"/>
                    </a:p>
                  </a:txBody>
                  <a:tcPr>
                    <a:solidFill>
                      <a:srgbClr val="F2F2F2"/>
                    </a:solidFill>
                  </a:tcPr>
                </a:tc>
                <a:tc vMerge="1">
                  <a:txBody>
                    <a:bodyPr/>
                    <a:lstStyle/>
                    <a:p>
                      <a:endParaRPr lang="en-US" dirty="0"/>
                    </a:p>
                  </a:txBody>
                  <a:tcPr/>
                </a:tc>
              </a:tr>
              <a:tr h="930578">
                <a:tc>
                  <a:txBody>
                    <a:bodyPr/>
                    <a:lstStyle/>
                    <a:p>
                      <a:r>
                        <a:rPr lang="en-US" b="1" dirty="0" smtClean="0"/>
                        <a:t>Sickness</a:t>
                      </a:r>
                      <a:r>
                        <a:rPr lang="en-US" b="1" baseline="0" dirty="0" smtClean="0"/>
                        <a:t> Benefit</a:t>
                      </a:r>
                      <a:endParaRPr lang="en-US" b="1" dirty="0"/>
                    </a:p>
                  </a:txBody>
                  <a:tcPr/>
                </a:tc>
                <a:tc>
                  <a:txBody>
                    <a:bodyPr/>
                    <a:lstStyle/>
                    <a:p>
                      <a:r>
                        <a:rPr lang="en-US" dirty="0" smtClean="0"/>
                        <a:t>342</a:t>
                      </a:r>
                      <a:endParaRPr lang="en-US" dirty="0"/>
                    </a:p>
                  </a:txBody>
                  <a:tcPr/>
                </a:tc>
                <a:tc>
                  <a:txBody>
                    <a:bodyPr/>
                    <a:lstStyle/>
                    <a:p>
                      <a:r>
                        <a:rPr lang="en-US" dirty="0" smtClean="0"/>
                        <a:t>345</a:t>
                      </a:r>
                      <a:endParaRPr lang="en-US" dirty="0"/>
                    </a:p>
                  </a:txBody>
                  <a:tcPr/>
                </a:tc>
                <a:tc>
                  <a:txBody>
                    <a:bodyPr/>
                    <a:lstStyle/>
                    <a:p>
                      <a:r>
                        <a:rPr lang="en-US" dirty="0" smtClean="0"/>
                        <a:t>+ 3.00</a:t>
                      </a:r>
                      <a:endParaRPr lang="en-US" dirty="0"/>
                    </a:p>
                  </a:txBody>
                  <a:tcPr/>
                </a:tc>
              </a:tr>
              <a:tr h="9305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Maternity Benefit</a:t>
                      </a:r>
                    </a:p>
                  </a:txBody>
                  <a:tcPr/>
                </a:tc>
                <a:tc>
                  <a:txBody>
                    <a:bodyPr/>
                    <a:lstStyle/>
                    <a:p>
                      <a:r>
                        <a:rPr lang="en-US" b="1" dirty="0" smtClean="0">
                          <a:solidFill>
                            <a:srgbClr val="FF0000"/>
                          </a:solidFill>
                        </a:rPr>
                        <a:t>570</a:t>
                      </a:r>
                      <a:endParaRPr lang="en-US" b="1" dirty="0">
                        <a:solidFill>
                          <a:srgbClr val="FF0000"/>
                        </a:solidFill>
                      </a:endParaRPr>
                    </a:p>
                  </a:txBody>
                  <a:tcPr/>
                </a:tc>
                <a:tc>
                  <a:txBody>
                    <a:bodyPr/>
                    <a:lstStyle/>
                    <a:p>
                      <a:r>
                        <a:rPr lang="en-US" b="1" dirty="0" smtClean="0">
                          <a:solidFill>
                            <a:srgbClr val="FF0000"/>
                          </a:solidFill>
                        </a:rPr>
                        <a:t>492</a:t>
                      </a:r>
                      <a:endParaRPr lang="en-US" b="1" dirty="0">
                        <a:solidFill>
                          <a:srgbClr val="FF0000"/>
                        </a:solidFill>
                      </a:endParaRPr>
                    </a:p>
                  </a:txBody>
                  <a:tcPr/>
                </a:tc>
                <a:tc>
                  <a:txBody>
                    <a:bodyPr/>
                    <a:lstStyle/>
                    <a:p>
                      <a:r>
                        <a:rPr lang="en-US" b="1" dirty="0" smtClean="0">
                          <a:solidFill>
                            <a:srgbClr val="FF0000"/>
                          </a:solidFill>
                        </a:rPr>
                        <a:t>-78.00</a:t>
                      </a:r>
                      <a:endParaRPr lang="en-US" b="1" dirty="0">
                        <a:solidFill>
                          <a:srgbClr val="FF0000"/>
                        </a:solidFill>
                      </a:endParaRPr>
                    </a:p>
                  </a:txBody>
                  <a:tcPr/>
                </a:tc>
              </a:tr>
              <a:tr h="930578">
                <a:tc>
                  <a:txBody>
                    <a:bodyPr/>
                    <a:lstStyle/>
                    <a:p>
                      <a:r>
                        <a:rPr lang="en-US" b="1" dirty="0" smtClean="0"/>
                        <a:t>Disablement Benefit</a:t>
                      </a:r>
                      <a:endParaRPr lang="en-US" b="1" dirty="0"/>
                    </a:p>
                  </a:txBody>
                  <a:tcPr/>
                </a:tc>
                <a:tc>
                  <a:txBody>
                    <a:bodyPr/>
                    <a:lstStyle/>
                    <a:p>
                      <a:r>
                        <a:rPr lang="en-US" dirty="0" smtClean="0"/>
                        <a:t>427.50</a:t>
                      </a:r>
                      <a:endParaRPr lang="en-US" dirty="0"/>
                    </a:p>
                  </a:txBody>
                  <a:tcPr/>
                </a:tc>
                <a:tc>
                  <a:txBody>
                    <a:bodyPr/>
                    <a:lstStyle/>
                    <a:p>
                      <a:r>
                        <a:rPr lang="en-US" dirty="0" smtClean="0"/>
                        <a:t>443</a:t>
                      </a:r>
                      <a:endParaRPr lang="en-US" dirty="0"/>
                    </a:p>
                  </a:txBody>
                  <a:tcPr/>
                </a:tc>
                <a:tc>
                  <a:txBody>
                    <a:bodyPr/>
                    <a:lstStyle/>
                    <a:p>
                      <a:r>
                        <a:rPr lang="en-US" dirty="0" smtClean="0"/>
                        <a:t>+ 15.50</a:t>
                      </a:r>
                      <a:endParaRPr lang="en-US" dirty="0"/>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14400" y="1447800"/>
            <a:ext cx="7772399" cy="4651375"/>
          </a:xfrm>
        </p:spPr>
        <p:txBody>
          <a:bodyPr>
            <a:normAutofit/>
          </a:bodyPr>
          <a:lstStyle/>
          <a:p>
            <a:pPr marL="0" indent="0">
              <a:buNone/>
            </a:pPr>
            <a:r>
              <a:rPr lang="en-US" b="1" dirty="0" smtClean="0">
                <a:latin typeface="Bookman Old Style" pitchFamily="18" charset="0"/>
              </a:rPr>
              <a:t>Readers might, </a:t>
            </a:r>
            <a:r>
              <a:rPr lang="en-US" b="1" dirty="0">
                <a:latin typeface="Bookman Old Style" pitchFamily="18" charset="0"/>
              </a:rPr>
              <a:t>by </a:t>
            </a:r>
            <a:r>
              <a:rPr lang="en-US" b="1" dirty="0" smtClean="0">
                <a:latin typeface="Bookman Old Style" pitchFamily="18" charset="0"/>
              </a:rPr>
              <a:t>now, have become aware that the employees receiving wages at the lower level like </a:t>
            </a:r>
            <a:r>
              <a:rPr lang="en-US" b="1" dirty="0" err="1" smtClean="0">
                <a:latin typeface="Bookman Old Style" pitchFamily="18" charset="0"/>
              </a:rPr>
              <a:t>Rs</a:t>
            </a:r>
            <a:r>
              <a:rPr lang="en-US" b="1" dirty="0" smtClean="0">
                <a:latin typeface="Bookman Old Style" pitchFamily="18" charset="0"/>
              </a:rPr>
              <a:t>. 5000 or </a:t>
            </a:r>
            <a:r>
              <a:rPr lang="en-US" b="1" dirty="0" err="1" smtClean="0">
                <a:latin typeface="Bookman Old Style" pitchFamily="18" charset="0"/>
              </a:rPr>
              <a:t>Rs</a:t>
            </a:r>
            <a:r>
              <a:rPr lang="en-US" b="1" dirty="0" smtClean="0">
                <a:latin typeface="Bookman Old Style" pitchFamily="18" charset="0"/>
              </a:rPr>
              <a:t>. 8000 etc., p.m. get less amount of benefit, from 01.07.2011 onwards, when they claim Sickness Benefit and Maternity Benefit. </a:t>
            </a:r>
          </a:p>
          <a:p>
            <a:pPr marL="0" indent="0">
              <a:buNone/>
            </a:pPr>
            <a:endParaRPr lang="en-US" b="1" dirty="0">
              <a:latin typeface="Bookman Old Style" pitchFamily="18" charset="0"/>
            </a:endParaRPr>
          </a:p>
          <a:p>
            <a:pPr marL="0" indent="0">
              <a:buNone/>
            </a:pPr>
            <a:r>
              <a:rPr lang="en-US" b="1" dirty="0" smtClean="0">
                <a:latin typeface="Bookman Old Style" pitchFamily="18" charset="0"/>
              </a:rPr>
              <a:t>The employees in higher income group get less amount of benefit only for Maternity. </a:t>
            </a:r>
          </a:p>
          <a:p>
            <a:pPr marL="0" indent="0">
              <a:buNone/>
            </a:pPr>
            <a:endParaRPr lang="en-US" b="1" dirty="0" smtClean="0">
              <a:latin typeface="Bookman Old Style" pitchFamily="18" charset="0"/>
            </a:endParaRPr>
          </a:p>
          <a:p>
            <a:pPr marL="0" indent="0">
              <a:buNone/>
            </a:pPr>
            <a:r>
              <a:rPr lang="en-US" b="1" dirty="0" smtClean="0">
                <a:latin typeface="Bookman Old Style" pitchFamily="18" charset="0"/>
              </a:rPr>
              <a:t>But, all of them get more benefits for Disablement.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8466203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4525963"/>
          </a:xfrm>
        </p:spPr>
        <p:txBody>
          <a:bodyPr/>
          <a:lstStyle/>
          <a:p>
            <a:pPr marL="0" indent="0">
              <a:buNone/>
            </a:pPr>
            <a:r>
              <a:rPr lang="en-US" b="1" dirty="0" smtClean="0">
                <a:solidFill>
                  <a:srgbClr val="FF0000"/>
                </a:solidFill>
              </a:rPr>
              <a:t>The primary issue is whether the ESI Corporation can cause an amendment to be made which results in the reduced quantum of benefits already paid by the Corporation.</a:t>
            </a:r>
          </a:p>
          <a:p>
            <a:pPr marL="0" indent="0">
              <a:buNone/>
            </a:pPr>
            <a:endParaRPr lang="en-US" b="1" dirty="0"/>
          </a:p>
          <a:p>
            <a:pPr marL="0" indent="0">
              <a:buNone/>
            </a:pPr>
            <a:r>
              <a:rPr lang="en-US" b="1" dirty="0" smtClean="0">
                <a:solidFill>
                  <a:srgbClr val="0000FF"/>
                </a:solidFill>
              </a:rPr>
              <a:t>Did the employees’ representatives agree to the amendment of the term ‘average daily wages’  knowing full well these implications?</a:t>
            </a:r>
          </a:p>
          <a:p>
            <a:pPr marL="0" indent="0">
              <a:buNone/>
            </a:pPr>
            <a:endParaRPr lang="en-US" b="1" dirty="0"/>
          </a:p>
          <a:p>
            <a:pPr marL="0" indent="0">
              <a:buNone/>
            </a:pPr>
            <a:r>
              <a:rPr lang="en-US" b="1" dirty="0" smtClean="0">
                <a:solidFill>
                  <a:schemeClr val="tx1"/>
                </a:solidFill>
              </a:rPr>
              <a:t>The next issue is with reference to Sec. 61 of the ESI Act and the benefit provisions of the Maternity Benefit Act, 1961.</a:t>
            </a:r>
          </a:p>
          <a:p>
            <a:pPr marL="0" indent="0">
              <a:buNone/>
            </a:pPr>
            <a:endParaRPr lang="en-US" b="1" dirty="0"/>
          </a:p>
        </p:txBody>
      </p:sp>
    </p:spTree>
    <p:extLst>
      <p:ext uri="{BB962C8B-B14F-4D97-AF65-F5344CB8AC3E}">
        <p14:creationId xmlns:p14="http://schemas.microsoft.com/office/powerpoint/2010/main" val="36098758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524000"/>
            <a:ext cx="8229600" cy="4572000"/>
          </a:xfrm>
        </p:spPr>
        <p:txBody>
          <a:bodyPr>
            <a:normAutofit lnSpcReduction="10000"/>
          </a:bodyPr>
          <a:lstStyle/>
          <a:p>
            <a:pPr lvl="0" algn="l">
              <a:buClrTx/>
              <a:buFont typeface="Arial" charset="0"/>
              <a:buChar char="•"/>
            </a:pPr>
            <a:r>
              <a:rPr kumimoji="0" lang="en-US" sz="3200" b="1" i="0" u="none" strike="noStrike" kern="1200" cap="none" spc="0" normalizeH="0" baseline="0" noProof="0" dirty="0" smtClean="0">
                <a:ln>
                  <a:noFill/>
                </a:ln>
                <a:solidFill>
                  <a:srgbClr val="FFFF00"/>
                </a:solidFill>
                <a:effectLst/>
                <a:uLnTx/>
                <a:uFillTx/>
                <a:latin typeface="Bookman Old Style" pitchFamily="18" charset="0"/>
              </a:rPr>
              <a:t>Sec. 61 of the ESI Act, 1948 bars the employees covered under the Act from receiving similar benefits under any other enactments. </a:t>
            </a:r>
          </a:p>
          <a:p>
            <a:pPr lvl="0" algn="l">
              <a:buClrTx/>
              <a:buFont typeface="Arial" charset="0"/>
              <a:buChar char="•"/>
            </a:pPr>
            <a:endParaRPr kumimoji="0" lang="en-US" sz="3200" b="1" i="0" u="none" strike="noStrike" kern="1200" cap="none" spc="0" normalizeH="0" baseline="0" noProof="0" dirty="0" smtClean="0">
              <a:ln>
                <a:noFill/>
              </a:ln>
              <a:solidFill>
                <a:srgbClr val="FFFF00"/>
              </a:solidFill>
              <a:effectLst/>
              <a:uLnTx/>
              <a:uFillTx/>
              <a:latin typeface="Bookman Old Style" pitchFamily="18" charset="0"/>
            </a:endParaRPr>
          </a:p>
          <a:p>
            <a:pPr lvl="0" algn="l">
              <a:buClrTx/>
              <a:buFont typeface="Arial" charset="0"/>
              <a:buChar char="•"/>
            </a:pPr>
            <a:r>
              <a:rPr kumimoji="0" lang="en-US" sz="3200" b="1" i="0" u="none" strike="noStrike" kern="1200" cap="none" spc="0" normalizeH="0" baseline="0" noProof="0" dirty="0" smtClean="0">
                <a:ln>
                  <a:noFill/>
                </a:ln>
                <a:solidFill>
                  <a:srgbClr val="FFFF00"/>
                </a:solidFill>
                <a:effectLst/>
                <a:uLnTx/>
                <a:uFillTx/>
                <a:latin typeface="Bookman Old Style" pitchFamily="18" charset="0"/>
              </a:rPr>
              <a:t>Consequently, those who were covered under the ESI Act did not ask for benefits under the Maternity Benefit Act, 1961, </a:t>
            </a:r>
            <a:r>
              <a:rPr kumimoji="0" lang="en-US" sz="3200" b="1" i="0" u="none" strike="noStrike" kern="1200" cap="none" spc="0" normalizeH="0" baseline="0" noProof="0" dirty="0" smtClean="0">
                <a:ln>
                  <a:noFill/>
                </a:ln>
                <a:solidFill>
                  <a:srgbClr val="FF0000"/>
                </a:solidFill>
                <a:effectLst/>
                <a:uLnTx/>
                <a:uFillTx/>
                <a:latin typeface="Bookman Old Style" pitchFamily="18" charset="0"/>
              </a:rPr>
              <a:t>so far</a:t>
            </a:r>
            <a:r>
              <a:rPr kumimoji="0" lang="en-US" sz="3200" b="1" i="0" u="none" strike="noStrike" kern="1200" cap="none" spc="0" normalizeH="0" baseline="0" noProof="0" dirty="0" smtClean="0">
                <a:ln>
                  <a:noFill/>
                </a:ln>
                <a:solidFill>
                  <a:srgbClr val="FFFF00"/>
                </a:solidFill>
                <a:effectLst/>
                <a:uLnTx/>
                <a:uFillTx/>
                <a:latin typeface="Bookman Old Style" pitchFamily="18" charset="0"/>
              </a:rPr>
              <a:t>. </a:t>
            </a:r>
          </a:p>
          <a:p>
            <a:endParaRPr lang="en-US" b="1" dirty="0">
              <a:solidFill>
                <a:srgbClr val="FFFF00"/>
              </a:solidFill>
            </a:endParaRPr>
          </a:p>
        </p:txBody>
      </p:sp>
    </p:spTree>
    <p:extLst>
      <p:ext uri="{BB962C8B-B14F-4D97-AF65-F5344CB8AC3E}">
        <p14:creationId xmlns:p14="http://schemas.microsoft.com/office/powerpoint/2010/main" val="192976664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01625" y="228600"/>
            <a:ext cx="8510588" cy="1066800"/>
          </a:xfrm>
        </p:spPr>
        <p:txBody>
          <a:bodyPr/>
          <a:lstStyle/>
          <a:p>
            <a:r>
              <a:rPr lang="en-US" sz="2400" b="1" dirty="0" smtClean="0">
                <a:latin typeface="Bookman Old Style" pitchFamily="18" charset="0"/>
              </a:rPr>
              <a:t>Maternity Benefit Act, 1961</a:t>
            </a:r>
          </a:p>
        </p:txBody>
      </p:sp>
      <p:sp>
        <p:nvSpPr>
          <p:cNvPr id="14339" name="Content Placeholder 2"/>
          <p:cNvSpPr>
            <a:spLocks noGrp="1"/>
          </p:cNvSpPr>
          <p:nvPr>
            <p:ph idx="1"/>
          </p:nvPr>
        </p:nvSpPr>
        <p:spPr>
          <a:xfrm>
            <a:off x="304800" y="1295400"/>
            <a:ext cx="8610600" cy="4422775"/>
          </a:xfrm>
        </p:spPr>
        <p:txBody>
          <a:bodyPr/>
          <a:lstStyle/>
          <a:p>
            <a:r>
              <a:rPr lang="en-US" sz="2000" dirty="0" smtClean="0">
                <a:latin typeface="Bookman Old Style" pitchFamily="18" charset="0"/>
              </a:rPr>
              <a:t>But, now, from 1.7.2011 onwards, the quantum of benefit payment under the ESI Act became less and, therefore, the Maternity Benefit payable under the ESI Act has become less attractive, when compared to the benefit payable under the MB Act, 1961.</a:t>
            </a:r>
          </a:p>
          <a:p>
            <a:endParaRPr lang="en-US" sz="2000" dirty="0" smtClean="0">
              <a:latin typeface="Bookman Old Style" pitchFamily="18" charset="0"/>
            </a:endParaRPr>
          </a:p>
          <a:p>
            <a:r>
              <a:rPr lang="en-US" sz="2000" dirty="0" smtClean="0">
                <a:latin typeface="Bookman Old Style" pitchFamily="18" charset="0"/>
              </a:rPr>
              <a:t>Sec. 61 of the ESI Act, literally, bars only ‘similar’ benefits. There is no phrase like ‘</a:t>
            </a:r>
            <a:r>
              <a:rPr lang="en-US" sz="2000" b="1" dirty="0" smtClean="0">
                <a:latin typeface="Bookman Old Style" pitchFamily="18" charset="0"/>
              </a:rPr>
              <a:t>substantially</a:t>
            </a:r>
            <a:r>
              <a:rPr lang="en-US" sz="2000" dirty="0" smtClean="0">
                <a:latin typeface="Bookman Old Style" pitchFamily="18" charset="0"/>
              </a:rPr>
              <a:t> similar’ in Sec. 61.</a:t>
            </a:r>
          </a:p>
          <a:p>
            <a:endParaRPr lang="en-US" sz="2000" dirty="0" smtClean="0">
              <a:latin typeface="Bookman Old Style" pitchFamily="18" charset="0"/>
            </a:endParaRPr>
          </a:p>
          <a:p>
            <a:r>
              <a:rPr lang="en-US" sz="2000" dirty="0" smtClean="0">
                <a:latin typeface="Bookman Old Style" pitchFamily="18" charset="0"/>
              </a:rPr>
              <a:t>The issue now is whether the beneficiaries can ask for enforcement of M.B. Act provisions on the ground that those benefits are ‘superior’, as the beneficiaries get more benefits under that Act</a:t>
            </a:r>
            <a:r>
              <a:rPr lang="en-US" sz="2000" dirty="0" smtClean="0">
                <a:latin typeface="Bookman Old Style" pitchFamily="18" charset="0"/>
              </a:rPr>
              <a:t>.</a:t>
            </a:r>
          </a:p>
          <a:p>
            <a:endParaRPr lang="en-US" sz="2000" dirty="0" smtClean="0">
              <a:latin typeface="Bookman Old Style" pitchFamily="18" charset="0"/>
            </a:endParaRPr>
          </a:p>
          <a:p>
            <a:endParaRPr lang="en-US" sz="2000" dirty="0" smtClean="0">
              <a:latin typeface="Bookman Old Style" pitchFamily="18" charset="0"/>
            </a:endParaRPr>
          </a:p>
          <a:p>
            <a:pPr marL="0" indent="0">
              <a:buNone/>
            </a:pPr>
            <a:endParaRPr lang="en-US" sz="2000" dirty="0" smtClean="0">
              <a:latin typeface="Bookman Old Style" pitchFamily="18" charset="0"/>
            </a:endParaRPr>
          </a:p>
          <a:p>
            <a:pPr marL="0" indent="0">
              <a:buNone/>
            </a:pPr>
            <a:endParaRPr lang="en-US" sz="2000" dirty="0" smtClean="0">
              <a:latin typeface="Bookman Old Style"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dirty="0" smtClean="0">
                <a:latin typeface="Bookman Old Style" pitchFamily="18" charset="0"/>
              </a:rPr>
              <a:t>How does it happen?</a:t>
            </a:r>
            <a:endParaRPr lang="en-US" dirty="0">
              <a:latin typeface="Bookman Old Style" pitchFamily="18" charset="0"/>
            </a:endParaRPr>
          </a:p>
        </p:txBody>
      </p:sp>
      <p:sp>
        <p:nvSpPr>
          <p:cNvPr id="3" name="Content Placeholder 2"/>
          <p:cNvSpPr>
            <a:spLocks noGrp="1"/>
          </p:cNvSpPr>
          <p:nvPr>
            <p:ph idx="1"/>
          </p:nvPr>
        </p:nvSpPr>
        <p:spPr>
          <a:xfrm>
            <a:off x="533400" y="1066800"/>
            <a:ext cx="8229600" cy="4800600"/>
          </a:xfrm>
        </p:spPr>
        <p:txBody>
          <a:bodyPr/>
          <a:lstStyle/>
          <a:p>
            <a:pPr algn="just"/>
            <a:r>
              <a:rPr lang="en-US" sz="2000" b="1" dirty="0" smtClean="0">
                <a:latin typeface="Bookman Old Style" pitchFamily="18" charset="0"/>
              </a:rPr>
              <a:t>The benefits payable both under the ESI Act and under the Maternity Benefit Act are with reference to the ‘average daily wages’ based on the ‘wages’ earned.</a:t>
            </a:r>
          </a:p>
          <a:p>
            <a:pPr algn="just"/>
            <a:r>
              <a:rPr lang="en-US" sz="2000" b="1" dirty="0">
                <a:solidFill>
                  <a:srgbClr val="0000FF"/>
                </a:solidFill>
                <a:latin typeface="Bookman Old Style" pitchFamily="18" charset="0"/>
              </a:rPr>
              <a:t>T</a:t>
            </a:r>
            <a:r>
              <a:rPr lang="en-US" sz="2000" b="1" dirty="0" smtClean="0">
                <a:solidFill>
                  <a:srgbClr val="0000FF"/>
                </a:solidFill>
                <a:latin typeface="Bookman Old Style" pitchFamily="18" charset="0"/>
              </a:rPr>
              <a:t>he ESI Act is not that liberal as the MB Act is when defining the term ‘wages’. The MB Act takes into account the “</a:t>
            </a:r>
            <a:r>
              <a:rPr lang="en-US" sz="2000" b="1" dirty="0" smtClean="0">
                <a:solidFill>
                  <a:srgbClr val="00B050"/>
                </a:solidFill>
                <a:latin typeface="Bookman Old Style" pitchFamily="18" charset="0"/>
              </a:rPr>
              <a:t>the money value of the concessional supply of </a:t>
            </a:r>
            <a:r>
              <a:rPr lang="en-US" sz="2000" b="1" dirty="0" err="1" smtClean="0">
                <a:solidFill>
                  <a:srgbClr val="00B050"/>
                </a:solidFill>
                <a:latin typeface="Bookman Old Style" pitchFamily="18" charset="0"/>
              </a:rPr>
              <a:t>foodgrains</a:t>
            </a:r>
            <a:r>
              <a:rPr lang="en-US" sz="2000" b="1" dirty="0" smtClean="0">
                <a:solidFill>
                  <a:srgbClr val="00B050"/>
                </a:solidFill>
                <a:latin typeface="Bookman Old Style" pitchFamily="18" charset="0"/>
              </a:rPr>
              <a:t> and other articles</a:t>
            </a:r>
            <a:r>
              <a:rPr lang="en-US" sz="2000" b="1" dirty="0" smtClean="0">
                <a:solidFill>
                  <a:srgbClr val="0000FF"/>
                </a:solidFill>
                <a:latin typeface="Bookman Old Style" pitchFamily="18" charset="0"/>
              </a:rPr>
              <a:t>” also as wages. The ESI Act excludes from the term ‘wages’ any payment in kind.</a:t>
            </a:r>
          </a:p>
          <a:p>
            <a:pPr algn="just"/>
            <a:r>
              <a:rPr lang="en-US" sz="2000" b="1" dirty="0" smtClean="0">
                <a:latin typeface="Bookman Old Style" pitchFamily="18" charset="0"/>
              </a:rPr>
              <a:t>So, one can see, even theoretically, that the MB Act has the in-built scope of paying more to the employees as Maternity Benefit on the basis of the average daily wages, </a:t>
            </a:r>
            <a:r>
              <a:rPr lang="en-US" sz="2000" b="1" dirty="0" smtClean="0">
                <a:solidFill>
                  <a:srgbClr val="0000FF"/>
                </a:solidFill>
                <a:latin typeface="Bookman Old Style" pitchFamily="18" charset="0"/>
              </a:rPr>
              <a:t>especially after the removal of the 115% formula</a:t>
            </a:r>
            <a:r>
              <a:rPr lang="en-US" sz="2000" b="1" dirty="0" smtClean="0">
                <a:latin typeface="Bookman Old Style" pitchFamily="18" charset="0"/>
              </a:rPr>
              <a:t> from 01.07.2011 in the ESI (Central) Rules, 1950.</a:t>
            </a:r>
          </a:p>
          <a:p>
            <a:pPr marL="0" indent="0" algn="r">
              <a:spcBef>
                <a:spcPts val="0"/>
              </a:spcBef>
              <a:buNone/>
            </a:pPr>
            <a:r>
              <a:rPr lang="en-US" sz="1100" b="1" dirty="0" smtClean="0">
                <a:latin typeface="Bookman Old Style" pitchFamily="18" charset="0"/>
              </a:rPr>
              <a:t>(See Sec. 3 (n) (3) of the MB Act </a:t>
            </a:r>
          </a:p>
          <a:p>
            <a:pPr marL="0" indent="0" algn="r">
              <a:spcBef>
                <a:spcPts val="0"/>
              </a:spcBef>
              <a:buNone/>
            </a:pPr>
            <a:r>
              <a:rPr lang="en-US" sz="1100" b="1" dirty="0" smtClean="0">
                <a:latin typeface="Bookman Old Style" pitchFamily="18" charset="0"/>
              </a:rPr>
              <a:t>and Sec. 2 (22) of the ESI Act)</a:t>
            </a:r>
          </a:p>
          <a:p>
            <a:pPr marL="338138" indent="0">
              <a:buNone/>
              <a:tabLst>
                <a:tab pos="6400800" algn="l"/>
              </a:tabLst>
            </a:pPr>
            <a:r>
              <a:rPr lang="en-US" sz="1400" b="1" i="1" dirty="0" smtClean="0">
                <a:solidFill>
                  <a:srgbClr val="FF0000"/>
                </a:solidFill>
                <a:latin typeface="Bookman Old Style" pitchFamily="18" charset="0"/>
              </a:rPr>
              <a:t>Note:</a:t>
            </a:r>
            <a:r>
              <a:rPr lang="en-US" sz="1400" b="1" i="1" dirty="0" smtClean="0">
                <a:latin typeface="Bookman Old Style" pitchFamily="18" charset="0"/>
              </a:rPr>
              <a:t> </a:t>
            </a:r>
            <a:r>
              <a:rPr lang="en-US" sz="1400" i="1" dirty="0" smtClean="0">
                <a:latin typeface="Bookman Old Style" pitchFamily="18" charset="0"/>
              </a:rPr>
              <a:t>That the MB Act excludes overtime payment while the ESI Act does not exclude it is, indeed,  a relevant factor. But, overtime is never considered as a fixed remuneration but only as a variable one.</a:t>
            </a:r>
          </a:p>
          <a:p>
            <a:endParaRPr lang="en-US" sz="1100" b="1" dirty="0" smtClean="0">
              <a:latin typeface="Bookman Old Style" pitchFamily="18" charset="0"/>
            </a:endParaRPr>
          </a:p>
          <a:p>
            <a:pPr marL="0" indent="0">
              <a:buNone/>
            </a:pPr>
            <a:endParaRPr lang="en-US" sz="2000" b="1" dirty="0">
              <a:latin typeface="Bookman Old Style" pitchFamily="18" charset="0"/>
            </a:endParaRPr>
          </a:p>
        </p:txBody>
      </p:sp>
    </p:spTree>
    <p:extLst>
      <p:ext uri="{BB962C8B-B14F-4D97-AF65-F5344CB8AC3E}">
        <p14:creationId xmlns:p14="http://schemas.microsoft.com/office/powerpoint/2010/main" val="176231908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sz="2800" b="1" dirty="0" smtClean="0"/>
              <a:t>The concept behind the 115% formula</a:t>
            </a:r>
          </a:p>
        </p:txBody>
      </p:sp>
      <p:sp>
        <p:nvSpPr>
          <p:cNvPr id="3" name="Content Placeholder 2"/>
          <p:cNvSpPr>
            <a:spLocks noGrp="1"/>
          </p:cNvSpPr>
          <p:nvPr>
            <p:ph idx="1"/>
          </p:nvPr>
        </p:nvSpPr>
        <p:spPr/>
        <p:txBody>
          <a:bodyPr rtlCol="0">
            <a:normAutofit fontScale="70000" lnSpcReduction="20000"/>
          </a:bodyPr>
          <a:lstStyle/>
          <a:p>
            <a:pPr eaLnBrk="1" fontAlgn="auto" hangingPunct="1">
              <a:spcAft>
                <a:spcPts val="0"/>
              </a:spcAft>
              <a:buFont typeface="Wingdings" pitchFamily="2" charset="2"/>
              <a:buChar char="Ø"/>
              <a:defRPr/>
            </a:pPr>
            <a:r>
              <a:rPr lang="en-US" dirty="0" smtClean="0">
                <a:solidFill>
                  <a:srgbClr val="FFFF00"/>
                </a:solidFill>
                <a:latin typeface="Bookman Old Style"/>
                <a:cs typeface="Bookman Old Style"/>
              </a:rPr>
              <a:t>Contribution is always with reference to (a) the no. of days for which wages are paid or payable and (b) the various components of wages as defined specifically.</a:t>
            </a:r>
          </a:p>
          <a:p>
            <a:pPr eaLnBrk="1" fontAlgn="auto" hangingPunct="1">
              <a:spcAft>
                <a:spcPts val="0"/>
              </a:spcAft>
              <a:buFont typeface="Wingdings" pitchFamily="2" charset="2"/>
              <a:buChar char="Ø"/>
              <a:defRPr/>
            </a:pPr>
            <a:r>
              <a:rPr lang="en-US" dirty="0" smtClean="0">
                <a:solidFill>
                  <a:srgbClr val="99FF66"/>
                </a:solidFill>
                <a:latin typeface="Bookman Old Style"/>
                <a:cs typeface="Bookman Old Style"/>
              </a:rPr>
              <a:t>If there are unpaid holidays, those days are not taken into account, in ‘other-than-time-rated’ cases. </a:t>
            </a:r>
          </a:p>
          <a:p>
            <a:pPr eaLnBrk="1" fontAlgn="auto" hangingPunct="1">
              <a:spcAft>
                <a:spcPts val="0"/>
              </a:spcAft>
              <a:buFont typeface="Wingdings" pitchFamily="2" charset="2"/>
              <a:buChar char="Ø"/>
              <a:defRPr/>
            </a:pPr>
            <a:r>
              <a:rPr lang="en-US" dirty="0" smtClean="0">
                <a:solidFill>
                  <a:srgbClr val="FF0000"/>
                </a:solidFill>
                <a:latin typeface="Bookman Old Style"/>
                <a:cs typeface="Bookman Old Style"/>
              </a:rPr>
              <a:t>But, benefit must be paid to all the days of the month to facilitate sustenance of the Insured Person and his family members.</a:t>
            </a:r>
          </a:p>
          <a:p>
            <a:pPr eaLnBrk="1" fontAlgn="auto" hangingPunct="1">
              <a:spcAft>
                <a:spcPts val="0"/>
              </a:spcAft>
              <a:buFont typeface="Wingdings" pitchFamily="2" charset="2"/>
              <a:buChar char="Ø"/>
              <a:defRPr/>
            </a:pPr>
            <a:r>
              <a:rPr lang="en-US" dirty="0" smtClean="0">
                <a:solidFill>
                  <a:srgbClr val="66FF66"/>
                </a:solidFill>
                <a:latin typeface="Bookman Old Style"/>
                <a:cs typeface="Bookman Old Style"/>
              </a:rPr>
              <a:t>Hence the formula of 115% by taking cognizance of the extra </a:t>
            </a:r>
            <a:r>
              <a:rPr lang="en-US" dirty="0">
                <a:solidFill>
                  <a:srgbClr val="66FF66"/>
                </a:solidFill>
                <a:latin typeface="Bookman Old Style"/>
                <a:cs typeface="Bookman Old Style"/>
              </a:rPr>
              <a:t>4</a:t>
            </a:r>
            <a:r>
              <a:rPr lang="en-US" dirty="0" smtClean="0">
                <a:solidFill>
                  <a:srgbClr val="66FF66"/>
                </a:solidFill>
                <a:latin typeface="Bookman Old Style"/>
                <a:cs typeface="Bookman Old Style"/>
              </a:rPr>
              <a:t> days in a month, in addition to the 26 days. </a:t>
            </a:r>
          </a:p>
          <a:p>
            <a:pPr eaLnBrk="1" fontAlgn="auto" hangingPunct="1">
              <a:spcAft>
                <a:spcPts val="0"/>
              </a:spcAft>
              <a:buFont typeface="Wingdings" pitchFamily="2" charset="2"/>
              <a:buChar char="Ø"/>
              <a:defRPr/>
            </a:pPr>
            <a:r>
              <a:rPr lang="en-US" dirty="0" smtClean="0">
                <a:solidFill>
                  <a:srgbClr val="FFFF00"/>
                </a:solidFill>
                <a:latin typeface="Bookman Old Style"/>
                <a:cs typeface="Bookman Old Style"/>
              </a:rPr>
              <a:t>In a month of 30 days, the wages earned for 26 days </a:t>
            </a:r>
            <a:r>
              <a:rPr lang="en-US" dirty="0">
                <a:solidFill>
                  <a:srgbClr val="FFFF00"/>
                </a:solidFill>
                <a:latin typeface="Bookman Old Style"/>
                <a:cs typeface="Bookman Old Style"/>
              </a:rPr>
              <a:t> </a:t>
            </a:r>
            <a:r>
              <a:rPr lang="en-US" dirty="0" smtClean="0">
                <a:solidFill>
                  <a:srgbClr val="FFFF00"/>
                </a:solidFill>
                <a:latin typeface="Bookman Old Style"/>
                <a:cs typeface="Bookman Old Style"/>
              </a:rPr>
              <a:t>are used by the employee for 30 days. </a:t>
            </a:r>
          </a:p>
          <a:p>
            <a:pPr eaLnBrk="1" fontAlgn="auto" hangingPunct="1">
              <a:spcAft>
                <a:spcPts val="0"/>
              </a:spcAft>
              <a:buFont typeface="Wingdings" pitchFamily="2" charset="2"/>
              <a:buChar char="Ø"/>
              <a:defRPr/>
            </a:pPr>
            <a:r>
              <a:rPr lang="en-US" dirty="0" smtClean="0">
                <a:solidFill>
                  <a:srgbClr val="66FF66"/>
                </a:solidFill>
                <a:latin typeface="Bookman Old Style"/>
                <a:cs typeface="Bookman Old Style"/>
              </a:rPr>
              <a:t>The extra 4 days is = 4/26 x 100 = 15%</a:t>
            </a: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592763"/>
          </a:xfrm>
        </p:spPr>
        <p:txBody>
          <a:bodyPr/>
          <a:lstStyle/>
          <a:p>
            <a:pPr algn="just">
              <a:buFont typeface="Wingdings" pitchFamily="2" charset="2"/>
              <a:buChar char="ü"/>
            </a:pPr>
            <a:r>
              <a:rPr lang="en-US" sz="2400" b="1" dirty="0">
                <a:solidFill>
                  <a:srgbClr val="FF0000"/>
                </a:solidFill>
                <a:latin typeface="Bookman Old Style" pitchFamily="18" charset="0"/>
              </a:rPr>
              <a:t>N</a:t>
            </a:r>
            <a:r>
              <a:rPr lang="en-US" sz="2400" b="1" dirty="0" smtClean="0">
                <a:solidFill>
                  <a:srgbClr val="FF0000"/>
                </a:solidFill>
                <a:latin typeface="Bookman Old Style" pitchFamily="18" charset="0"/>
              </a:rPr>
              <a:t>atural justice demands that no amendment should result in reduction of benefits, unless such reduction is actually contemplated and discussed openly before making such amendment.</a:t>
            </a:r>
          </a:p>
          <a:p>
            <a:pPr marL="0" indent="0" algn="just">
              <a:buNone/>
            </a:pPr>
            <a:endParaRPr lang="en-US" sz="2400" b="1" dirty="0" smtClean="0">
              <a:latin typeface="Bookman Old Style" pitchFamily="18" charset="0"/>
            </a:endParaRPr>
          </a:p>
          <a:p>
            <a:pPr algn="just">
              <a:buFont typeface="Wingdings" pitchFamily="2" charset="2"/>
              <a:buChar char="ü"/>
            </a:pPr>
            <a:r>
              <a:rPr lang="en-US" sz="2400" b="1" dirty="0" smtClean="0">
                <a:solidFill>
                  <a:srgbClr val="0000FF"/>
                </a:solidFill>
                <a:latin typeface="Bookman Old Style" pitchFamily="18" charset="0"/>
              </a:rPr>
              <a:t>In this case, no such intention of reduction of benefits appeared to have motivated the amendment.</a:t>
            </a:r>
          </a:p>
          <a:p>
            <a:pPr algn="just">
              <a:buFont typeface="Wingdings" pitchFamily="2" charset="2"/>
              <a:buChar char="ü"/>
            </a:pPr>
            <a:endParaRPr lang="en-US" sz="2400" b="1" dirty="0" smtClean="0">
              <a:solidFill>
                <a:srgbClr val="0000FF"/>
              </a:solidFill>
              <a:latin typeface="Bookman Old Style" pitchFamily="18" charset="0"/>
            </a:endParaRPr>
          </a:p>
          <a:p>
            <a:pPr algn="just">
              <a:buFont typeface="Wingdings" pitchFamily="2" charset="2"/>
              <a:buChar char="ü"/>
            </a:pPr>
            <a:r>
              <a:rPr lang="en-US" sz="2400" b="1" dirty="0" smtClean="0">
                <a:solidFill>
                  <a:srgbClr val="00B050"/>
                </a:solidFill>
                <a:latin typeface="Bookman Old Style" pitchFamily="18" charset="0"/>
              </a:rPr>
              <a:t>Also, it seems that there was no intention to reduce the benefits </a:t>
            </a:r>
            <a:r>
              <a:rPr lang="en-US" sz="2400" b="1" dirty="0" smtClean="0">
                <a:solidFill>
                  <a:srgbClr val="660066"/>
                </a:solidFill>
                <a:latin typeface="Bookman Old Style" pitchFamily="18" charset="0"/>
              </a:rPr>
              <a:t>indirectly</a:t>
            </a:r>
            <a:r>
              <a:rPr lang="en-US" sz="2400" b="1" dirty="0" smtClean="0">
                <a:solidFill>
                  <a:srgbClr val="00B050"/>
                </a:solidFill>
                <a:latin typeface="Bookman Old Style" pitchFamily="18" charset="0"/>
              </a:rPr>
              <a:t> without making it public.</a:t>
            </a:r>
            <a:endParaRPr lang="en-US" sz="2400" b="1" dirty="0" smtClean="0">
              <a:latin typeface="Bookman Old Style" pitchFamily="18" charset="0"/>
            </a:endParaRPr>
          </a:p>
          <a:p>
            <a:pPr marL="0" indent="0" algn="ctr">
              <a:buNone/>
            </a:pPr>
            <a:r>
              <a:rPr lang="en-US" sz="4000" b="1" dirty="0" smtClean="0">
                <a:latin typeface="Bookman Old Style" pitchFamily="18" charset="0"/>
              </a:rPr>
              <a:t>Or, was it?</a:t>
            </a:r>
            <a:endParaRPr lang="en-US" sz="4000" b="1" dirty="0">
              <a:latin typeface="Bookman Old Style" pitchFamily="18" charset="0"/>
            </a:endParaRPr>
          </a:p>
        </p:txBody>
      </p:sp>
    </p:spTree>
    <p:extLst>
      <p:ext uri="{BB962C8B-B14F-4D97-AF65-F5344CB8AC3E}">
        <p14:creationId xmlns:p14="http://schemas.microsoft.com/office/powerpoint/2010/main" val="185369387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2000"/>
                                        <p:tgtEl>
                                          <p:spTgt spid="3">
                                            <p:txEl>
                                              <p:pRg st="5" end="5"/>
                                            </p:txEl>
                                          </p:spTgt>
                                        </p:tgtEl>
                                      </p:cBhvr>
                                    </p:animEffect>
                                    <p:anim calcmode="lin" valueType="num">
                                      <p:cBhvr>
                                        <p:cTn id="8"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525963"/>
          </a:xfrm>
        </p:spPr>
        <p:txBody>
          <a:bodyPr/>
          <a:lstStyle/>
          <a:p>
            <a:r>
              <a:rPr lang="en-US" sz="2800" dirty="0" smtClean="0">
                <a:latin typeface="Bookman Old Style"/>
                <a:cs typeface="Bookman Old Style"/>
              </a:rPr>
              <a:t>Can the ESIC compel the insured population to opt for the Maternity Benefit only under the ESI Act, when the </a:t>
            </a:r>
            <a:r>
              <a:rPr lang="en-US" sz="2800" b="1" dirty="0" smtClean="0">
                <a:latin typeface="Bookman Old Style"/>
                <a:cs typeface="Bookman Old Style"/>
              </a:rPr>
              <a:t>compensatory</a:t>
            </a:r>
            <a:r>
              <a:rPr lang="en-US" sz="2800" dirty="0" smtClean="0">
                <a:latin typeface="Bookman Old Style"/>
                <a:cs typeface="Bookman Old Style"/>
              </a:rPr>
              <a:t> </a:t>
            </a:r>
            <a:r>
              <a:rPr lang="en-US" sz="2800" b="1" dirty="0" smtClean="0">
                <a:latin typeface="Bookman Old Style"/>
                <a:cs typeface="Bookman Old Style"/>
              </a:rPr>
              <a:t>mechanism</a:t>
            </a:r>
            <a:r>
              <a:rPr lang="en-US" sz="2800" dirty="0" smtClean="0">
                <a:latin typeface="Bookman Old Style"/>
                <a:cs typeface="Bookman Old Style"/>
              </a:rPr>
              <a:t> provided in the earlier definition of the term ‘Average Daily Wages’ </a:t>
            </a:r>
            <a:r>
              <a:rPr lang="en-US" sz="2800" b="1" dirty="0" smtClean="0">
                <a:latin typeface="Bookman Old Style"/>
                <a:cs typeface="Bookman Old Style"/>
              </a:rPr>
              <a:t>has been removed </a:t>
            </a:r>
            <a:r>
              <a:rPr lang="en-US" sz="2800" dirty="0" smtClean="0">
                <a:latin typeface="Bookman Old Style"/>
                <a:cs typeface="Bookman Old Style"/>
              </a:rPr>
              <a:t>from 01.07.2011</a:t>
            </a:r>
            <a:r>
              <a:rPr lang="en-US" sz="2800" dirty="0" smtClean="0">
                <a:latin typeface="Bookman Old Style"/>
                <a:cs typeface="Bookman Old Style"/>
              </a:rPr>
              <a:t>?</a:t>
            </a:r>
          </a:p>
          <a:p>
            <a:endParaRPr lang="en-US" sz="2800" dirty="0" smtClean="0">
              <a:latin typeface="Bookman Old Style"/>
              <a:cs typeface="Bookman Old Style"/>
            </a:endParaRPr>
          </a:p>
          <a:p>
            <a:r>
              <a:rPr lang="en-US" sz="2800" dirty="0" smtClean="0">
                <a:latin typeface="Bookman Old Style"/>
                <a:cs typeface="Bookman Old Style"/>
              </a:rPr>
              <a:t>Is the legal bar under Sec.61 legitimate?</a:t>
            </a:r>
          </a:p>
          <a:p>
            <a:endParaRPr lang="en-US" sz="2800" dirty="0" smtClean="0">
              <a:latin typeface="Bookman Old Style"/>
              <a:cs typeface="Bookman Old Style"/>
            </a:endParaRPr>
          </a:p>
          <a:p>
            <a:pPr marL="0" indent="0" algn="ctr">
              <a:buNone/>
            </a:pPr>
            <a:r>
              <a:rPr lang="en-US" sz="2800" b="1" dirty="0" smtClean="0">
                <a:solidFill>
                  <a:srgbClr val="0000FF"/>
                </a:solidFill>
                <a:latin typeface="Bookman Old Style"/>
                <a:cs typeface="Bookman Old Style"/>
              </a:rPr>
              <a:t>Enlightened opinions of the readers are invited!</a:t>
            </a:r>
            <a:endParaRPr lang="en-US" sz="2800" b="1" dirty="0">
              <a:solidFill>
                <a:srgbClr val="0000FF"/>
              </a:solidFill>
              <a:latin typeface="Bookman Old Style"/>
              <a:cs typeface="Bookman Old Style"/>
            </a:endParaRPr>
          </a:p>
        </p:txBody>
      </p:sp>
    </p:spTree>
    <p:extLst>
      <p:ext uri="{BB962C8B-B14F-4D97-AF65-F5344CB8AC3E}">
        <p14:creationId xmlns:p14="http://schemas.microsoft.com/office/powerpoint/2010/main" val="372999755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100000">
              <a:srgbClr val="0000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1828800"/>
            <a:ext cx="6705600" cy="2316163"/>
          </a:xfrm>
        </p:spPr>
        <p:txBody>
          <a:bodyPr/>
          <a:lstStyle/>
          <a:p>
            <a:r>
              <a:rPr lang="en-US" dirty="0" smtClean="0">
                <a:latin typeface="Bookman Old Style" pitchFamily="18" charset="0"/>
              </a:rPr>
              <a:t>The following 13 slides are only for those who want to know more on this matter. </a:t>
            </a:r>
          </a:p>
          <a:p>
            <a:r>
              <a:rPr lang="en-US" b="1" dirty="0" smtClean="0">
                <a:latin typeface="Bookman Old Style" pitchFamily="18" charset="0"/>
              </a:rPr>
              <a:t>Others can right-click on the screen and go to the last slide, directly</a:t>
            </a:r>
            <a:r>
              <a:rPr lang="en-US" b="1" dirty="0" smtClean="0"/>
              <a:t>.</a:t>
            </a:r>
            <a:endParaRPr lang="en-US" b="1" dirty="0"/>
          </a:p>
        </p:txBody>
      </p:sp>
    </p:spTree>
    <p:extLst>
      <p:ext uri="{BB962C8B-B14F-4D97-AF65-F5344CB8AC3E}">
        <p14:creationId xmlns:p14="http://schemas.microsoft.com/office/powerpoint/2010/main" val="32117308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981200"/>
          </a:xfrm>
        </p:spPr>
        <p:txBody>
          <a:bodyPr/>
          <a:lstStyle/>
          <a:p>
            <a:r>
              <a:rPr lang="en-US" dirty="0" smtClean="0"/>
              <a:t>History of </a:t>
            </a:r>
            <a:br>
              <a:rPr lang="en-US" dirty="0" smtClean="0"/>
            </a:br>
            <a:r>
              <a:rPr lang="en-US" dirty="0" smtClean="0"/>
              <a:t>Maternity Benefit Act</a:t>
            </a:r>
            <a:endParaRPr lang="en-US" dirty="0"/>
          </a:p>
        </p:txBody>
      </p:sp>
      <p:sp>
        <p:nvSpPr>
          <p:cNvPr id="3" name="Content Placeholder 2"/>
          <p:cNvSpPr>
            <a:spLocks noGrp="1"/>
          </p:cNvSpPr>
          <p:nvPr>
            <p:ph idx="1"/>
          </p:nvPr>
        </p:nvSpPr>
        <p:spPr>
          <a:xfrm>
            <a:off x="457200" y="2286000"/>
            <a:ext cx="8229600" cy="3840163"/>
          </a:xfrm>
        </p:spPr>
        <p:txBody>
          <a:bodyPr/>
          <a:lstStyle/>
          <a:p>
            <a:r>
              <a:rPr lang="en-US" b="1" dirty="0" smtClean="0">
                <a:solidFill>
                  <a:schemeClr val="tx1"/>
                </a:solidFill>
                <a:latin typeface="Bookman Old Style" pitchFamily="18" charset="0"/>
              </a:rPr>
              <a:t>R.S. </a:t>
            </a:r>
            <a:r>
              <a:rPr lang="en-US" b="1" dirty="0" err="1" smtClean="0">
                <a:solidFill>
                  <a:schemeClr val="tx1"/>
                </a:solidFill>
                <a:latin typeface="Bookman Old Style" pitchFamily="18" charset="0"/>
              </a:rPr>
              <a:t>Asavle</a:t>
            </a:r>
            <a:r>
              <a:rPr lang="en-US" b="1" dirty="0" smtClean="0">
                <a:solidFill>
                  <a:schemeClr val="tx1"/>
                </a:solidFill>
                <a:latin typeface="Bookman Old Style" pitchFamily="18" charset="0"/>
              </a:rPr>
              <a:t> introduced a Private Member's Bill for Maternity Benefit in Mumbai in 1928. The Bombay Maternity Benefit Act was passed in 1929. Centre left the matter to Provinces. Central Province enacted law for Maternity Benefit in 1930. In Ajmer in 1933, in Chennai in 1935, in Bengal in 1937 and in the United Provinces in 1938.</a:t>
            </a:r>
          </a:p>
          <a:p>
            <a:pPr marL="0" indent="0" algn="r">
              <a:buNone/>
            </a:pPr>
            <a:r>
              <a:rPr lang="en-US" sz="1800" i="1" dirty="0" smtClean="0">
                <a:latin typeface="Bookman Old Style" pitchFamily="18" charset="0"/>
              </a:rPr>
              <a:t>For more details: </a:t>
            </a:r>
          </a:p>
          <a:p>
            <a:pPr marL="0" indent="0" algn="r">
              <a:buNone/>
            </a:pPr>
            <a:r>
              <a:rPr lang="en-US" sz="1800" i="1" dirty="0" smtClean="0">
                <a:latin typeface="Bookman Old Style" pitchFamily="18" charset="0"/>
              </a:rPr>
              <a:t>"The History of Doing: An illustrated Account of Movements for Women's Rights and feminism in India, 1800 -1990" by </a:t>
            </a:r>
            <a:r>
              <a:rPr lang="en-US" sz="1800" i="1" dirty="0" err="1" smtClean="0">
                <a:latin typeface="Bookman Old Style" pitchFamily="18" charset="0"/>
              </a:rPr>
              <a:t>Radha</a:t>
            </a:r>
            <a:r>
              <a:rPr lang="en-US" sz="1800" i="1" dirty="0" smtClean="0">
                <a:latin typeface="Bookman Old Style" pitchFamily="18" charset="0"/>
              </a:rPr>
              <a:t> Kumar- </a:t>
            </a:r>
            <a:r>
              <a:rPr lang="en-US" sz="1800" i="1" dirty="0" err="1" smtClean="0">
                <a:latin typeface="Bookman Old Style" pitchFamily="18" charset="0"/>
              </a:rPr>
              <a:t>Zubaan</a:t>
            </a:r>
            <a:r>
              <a:rPr lang="en-US" sz="1800" i="1" dirty="0" smtClean="0">
                <a:latin typeface="Bookman Old Style" pitchFamily="18" charset="0"/>
              </a:rPr>
              <a:t> Publishers.</a:t>
            </a:r>
            <a:endParaRPr lang="en-US" sz="1800" i="1" dirty="0">
              <a:latin typeface="Bookman Old Style" pitchFamily="18" charset="0"/>
            </a:endParaRPr>
          </a:p>
        </p:txBody>
      </p:sp>
    </p:spTree>
    <p:extLst>
      <p:ext uri="{BB962C8B-B14F-4D97-AF65-F5344CB8AC3E}">
        <p14:creationId xmlns:p14="http://schemas.microsoft.com/office/powerpoint/2010/main" val="852249174"/>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lstStyle/>
          <a:p>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Maternity Benefit Act, 1961</a:t>
            </a:r>
            <a:endParaRPr lang="en-US" sz="2400" dirty="0"/>
          </a:p>
        </p:txBody>
      </p:sp>
      <p:sp>
        <p:nvSpPr>
          <p:cNvPr id="3" name="Content Placeholder 2"/>
          <p:cNvSpPr>
            <a:spLocks noGrp="1"/>
          </p:cNvSpPr>
          <p:nvPr>
            <p:ph idx="1"/>
          </p:nvPr>
        </p:nvSpPr>
        <p:spPr/>
        <p:txBody>
          <a:bodyPr/>
          <a:lstStyle/>
          <a:p>
            <a:r>
              <a:rPr lang="en-US" sz="2000" b="1" i="1" dirty="0" smtClean="0">
                <a:solidFill>
                  <a:srgbClr val="FF0000"/>
                </a:solidFill>
                <a:latin typeface="Bookman Old Style" pitchFamily="18" charset="0"/>
              </a:rPr>
              <a:t>Sec. 5</a:t>
            </a:r>
            <a:r>
              <a:rPr lang="en-US" sz="2000" b="1" i="1" dirty="0">
                <a:solidFill>
                  <a:srgbClr val="FF0000"/>
                </a:solidFill>
                <a:latin typeface="Bookman Old Style" pitchFamily="18" charset="0"/>
              </a:rPr>
              <a:t>. Right to payment of maternity benefit. </a:t>
            </a:r>
            <a:r>
              <a:rPr lang="en-US" sz="2000" b="1" i="1" dirty="0">
                <a:solidFill>
                  <a:schemeClr val="tx1"/>
                </a:solidFill>
                <a:latin typeface="Bookman Old Style" pitchFamily="18" charset="0"/>
              </a:rPr>
              <a:t>-- </a:t>
            </a:r>
            <a:r>
              <a:rPr lang="en-US" sz="2000" b="1" dirty="0">
                <a:solidFill>
                  <a:schemeClr val="tx1"/>
                </a:solidFill>
                <a:latin typeface="Bookman Old Style" pitchFamily="18" charset="0"/>
              </a:rPr>
              <a:t>(1) Subject to the provisions of this Act</a:t>
            </a:r>
            <a:r>
              <a:rPr lang="en-US" sz="2000" b="1" dirty="0" smtClean="0">
                <a:solidFill>
                  <a:schemeClr val="tx1"/>
                </a:solidFill>
                <a:latin typeface="Bookman Old Style" pitchFamily="18" charset="0"/>
              </a:rPr>
              <a:t>, every </a:t>
            </a:r>
            <a:r>
              <a:rPr lang="en-US" sz="2000" b="1" dirty="0">
                <a:solidFill>
                  <a:schemeClr val="tx1"/>
                </a:solidFill>
                <a:latin typeface="Bookman Old Style" pitchFamily="18" charset="0"/>
              </a:rPr>
              <a:t>woman shall be entitled to, and her employer shall be liable for, the payment </a:t>
            </a:r>
            <a:r>
              <a:rPr lang="en-US" sz="2000" b="1" dirty="0" smtClean="0">
                <a:solidFill>
                  <a:schemeClr val="tx1"/>
                </a:solidFill>
                <a:latin typeface="Bookman Old Style" pitchFamily="18" charset="0"/>
              </a:rPr>
              <a:t>of maternity </a:t>
            </a:r>
            <a:r>
              <a:rPr lang="en-US" sz="2000" b="1" dirty="0">
                <a:solidFill>
                  <a:schemeClr val="tx1"/>
                </a:solidFill>
                <a:latin typeface="Bookman Old Style" pitchFamily="18" charset="0"/>
              </a:rPr>
              <a:t>benefit at the rate of the average daily wage for the period of her actual </a:t>
            </a:r>
            <a:r>
              <a:rPr lang="en-US" sz="2000" b="1" dirty="0" smtClean="0">
                <a:solidFill>
                  <a:schemeClr val="tx1"/>
                </a:solidFill>
                <a:latin typeface="Bookman Old Style" pitchFamily="18" charset="0"/>
              </a:rPr>
              <a:t>absence immediately </a:t>
            </a:r>
            <a:r>
              <a:rPr lang="en-US" sz="2000" b="1" dirty="0">
                <a:solidFill>
                  <a:schemeClr val="tx1"/>
                </a:solidFill>
                <a:latin typeface="Bookman Old Style" pitchFamily="18" charset="0"/>
              </a:rPr>
              <a:t>preceding and including the day of her delivery and for the six </a:t>
            </a:r>
            <a:r>
              <a:rPr lang="en-US" sz="2000" b="1" dirty="0" smtClean="0">
                <a:solidFill>
                  <a:schemeClr val="tx1"/>
                </a:solidFill>
                <a:latin typeface="Bookman Old Style" pitchFamily="18" charset="0"/>
              </a:rPr>
              <a:t>weeks immediately </a:t>
            </a:r>
            <a:r>
              <a:rPr lang="en-US" sz="2000" b="1" dirty="0">
                <a:solidFill>
                  <a:schemeClr val="tx1"/>
                </a:solidFill>
                <a:latin typeface="Bookman Old Style" pitchFamily="18" charset="0"/>
              </a:rPr>
              <a:t>following that day.</a:t>
            </a:r>
          </a:p>
          <a:p>
            <a:r>
              <a:rPr lang="en-US" sz="2000" b="1" i="1" dirty="0">
                <a:solidFill>
                  <a:srgbClr val="FF0000"/>
                </a:solidFill>
                <a:latin typeface="Bookman Old Style" pitchFamily="18" charset="0"/>
              </a:rPr>
              <a:t>Explanation</a:t>
            </a:r>
            <a:r>
              <a:rPr lang="en-US" sz="2000" b="1" i="1" dirty="0">
                <a:solidFill>
                  <a:schemeClr val="tx1"/>
                </a:solidFill>
                <a:latin typeface="Bookman Old Style" pitchFamily="18" charset="0"/>
              </a:rPr>
              <a:t>. – </a:t>
            </a:r>
            <a:r>
              <a:rPr lang="en-US" sz="2000" b="1" dirty="0">
                <a:solidFill>
                  <a:schemeClr val="tx1"/>
                </a:solidFill>
                <a:latin typeface="Bookman Old Style" pitchFamily="18" charset="0"/>
              </a:rPr>
              <a:t>For the purpose of this sub-section, the average daily wage means </a:t>
            </a:r>
            <a:r>
              <a:rPr lang="en-US" sz="2000" b="1" dirty="0" smtClean="0">
                <a:solidFill>
                  <a:schemeClr val="tx1"/>
                </a:solidFill>
                <a:latin typeface="Bookman Old Style" pitchFamily="18" charset="0"/>
              </a:rPr>
              <a:t>the average </a:t>
            </a:r>
            <a:r>
              <a:rPr lang="en-US" sz="2000" b="1" dirty="0">
                <a:solidFill>
                  <a:schemeClr val="tx1"/>
                </a:solidFill>
                <a:latin typeface="Bookman Old Style" pitchFamily="18" charset="0"/>
              </a:rPr>
              <a:t>of the woman’s wages payable to her for the days on which she has </a:t>
            </a:r>
            <a:r>
              <a:rPr lang="en-US" sz="2000" b="1" dirty="0" smtClean="0">
                <a:solidFill>
                  <a:schemeClr val="tx1"/>
                </a:solidFill>
                <a:latin typeface="Bookman Old Style" pitchFamily="18" charset="0"/>
              </a:rPr>
              <a:t>worked during </a:t>
            </a:r>
            <a:r>
              <a:rPr lang="en-US" sz="2000" b="1" dirty="0">
                <a:solidFill>
                  <a:schemeClr val="tx1"/>
                </a:solidFill>
                <a:latin typeface="Bookman Old Style" pitchFamily="18" charset="0"/>
              </a:rPr>
              <a:t>the period of three calendar months immediately preceding the date from </a:t>
            </a:r>
            <a:r>
              <a:rPr lang="en-US" sz="2000" b="1" dirty="0" smtClean="0">
                <a:solidFill>
                  <a:schemeClr val="tx1"/>
                </a:solidFill>
                <a:latin typeface="Bookman Old Style" pitchFamily="18" charset="0"/>
              </a:rPr>
              <a:t>which she </a:t>
            </a:r>
            <a:r>
              <a:rPr lang="en-US" sz="2000" b="1" dirty="0">
                <a:solidFill>
                  <a:schemeClr val="tx1"/>
                </a:solidFill>
                <a:latin typeface="Bookman Old Style" pitchFamily="18" charset="0"/>
              </a:rPr>
              <a:t>absents herself on account of maternity, or one rupee a day, whichever is higher.</a:t>
            </a:r>
          </a:p>
        </p:txBody>
      </p:sp>
    </p:spTree>
    <p:extLst>
      <p:ext uri="{BB962C8B-B14F-4D97-AF65-F5344CB8AC3E}">
        <p14:creationId xmlns:p14="http://schemas.microsoft.com/office/powerpoint/2010/main" val="2060085287"/>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sz="2800" dirty="0" smtClean="0"/>
              <a:t>Wages as per the MB Act, 1961</a:t>
            </a:r>
            <a:endParaRPr lang="en-US" sz="2800" dirty="0"/>
          </a:p>
        </p:txBody>
      </p:sp>
      <p:sp>
        <p:nvSpPr>
          <p:cNvPr id="3" name="Content Placeholder 2"/>
          <p:cNvSpPr>
            <a:spLocks noGrp="1"/>
          </p:cNvSpPr>
          <p:nvPr>
            <p:ph idx="1"/>
          </p:nvPr>
        </p:nvSpPr>
        <p:spPr/>
        <p:txBody>
          <a:bodyPr/>
          <a:lstStyle/>
          <a:p>
            <a:pPr marL="0" indent="0">
              <a:buNone/>
            </a:pPr>
            <a:r>
              <a:rPr lang="en-US" sz="1600" b="1" dirty="0" smtClean="0">
                <a:solidFill>
                  <a:schemeClr val="tx1"/>
                </a:solidFill>
                <a:latin typeface="Bookman Old Style" pitchFamily="18" charset="0"/>
              </a:rPr>
              <a:t>Sec. 3 (n): </a:t>
            </a:r>
            <a:r>
              <a:rPr lang="en-US" sz="1600" b="1" dirty="0">
                <a:solidFill>
                  <a:schemeClr val="tx1"/>
                </a:solidFill>
                <a:latin typeface="Bookman Old Style" pitchFamily="18" charset="0"/>
              </a:rPr>
              <a:t>“wages” means all remuneration paid or payable in cash to a woman, if the </a:t>
            </a:r>
            <a:r>
              <a:rPr lang="en-US" sz="1600" b="1" dirty="0" smtClean="0">
                <a:solidFill>
                  <a:schemeClr val="tx1"/>
                </a:solidFill>
                <a:latin typeface="Bookman Old Style" pitchFamily="18" charset="0"/>
              </a:rPr>
              <a:t>terms of </a:t>
            </a:r>
            <a:r>
              <a:rPr lang="en-US" sz="1600" b="1" dirty="0">
                <a:solidFill>
                  <a:schemeClr val="tx1"/>
                </a:solidFill>
                <a:latin typeface="Bookman Old Style" pitchFamily="18" charset="0"/>
              </a:rPr>
              <a:t>the contract of employment, express or implied, were fulfilled and </a:t>
            </a:r>
            <a:r>
              <a:rPr lang="en-US" sz="1600" b="1" dirty="0">
                <a:solidFill>
                  <a:srgbClr val="FF0000"/>
                </a:solidFill>
                <a:latin typeface="Bookman Old Style" pitchFamily="18" charset="0"/>
              </a:rPr>
              <a:t>includes</a:t>
            </a:r>
            <a:r>
              <a:rPr lang="en-US" sz="1600" b="1" dirty="0">
                <a:solidFill>
                  <a:schemeClr val="tx1"/>
                </a:solidFill>
                <a:latin typeface="Bookman Old Style" pitchFamily="18" charset="0"/>
              </a:rPr>
              <a:t> –</a:t>
            </a:r>
          </a:p>
          <a:p>
            <a:pPr marL="0" indent="0">
              <a:buNone/>
            </a:pPr>
            <a:r>
              <a:rPr lang="en-US" sz="1600" b="1" dirty="0">
                <a:solidFill>
                  <a:schemeClr val="tx1"/>
                </a:solidFill>
                <a:latin typeface="Bookman Old Style" pitchFamily="18" charset="0"/>
              </a:rPr>
              <a:t>(1) such cash allowances (including dearness allowance and house </a:t>
            </a:r>
            <a:r>
              <a:rPr lang="en-US" sz="1600" b="1" dirty="0" smtClean="0">
                <a:solidFill>
                  <a:schemeClr val="tx1"/>
                </a:solidFill>
                <a:latin typeface="Bookman Old Style" pitchFamily="18" charset="0"/>
              </a:rPr>
              <a:t>rent allowance</a:t>
            </a:r>
            <a:r>
              <a:rPr lang="en-US" sz="1600" b="1" dirty="0">
                <a:solidFill>
                  <a:schemeClr val="tx1"/>
                </a:solidFill>
                <a:latin typeface="Bookman Old Style" pitchFamily="18" charset="0"/>
              </a:rPr>
              <a:t>) as a woman is for the time being entitled to;</a:t>
            </a:r>
          </a:p>
          <a:p>
            <a:pPr marL="0" indent="0">
              <a:buNone/>
            </a:pPr>
            <a:r>
              <a:rPr lang="en-US" sz="1600" b="1" dirty="0">
                <a:solidFill>
                  <a:schemeClr val="tx1"/>
                </a:solidFill>
                <a:latin typeface="Bookman Old Style" pitchFamily="18" charset="0"/>
              </a:rPr>
              <a:t>(2) incentive bonus; and</a:t>
            </a:r>
          </a:p>
          <a:p>
            <a:pPr marL="0" indent="0">
              <a:buNone/>
            </a:pPr>
            <a:r>
              <a:rPr lang="en-US" sz="1600" b="1" dirty="0">
                <a:solidFill>
                  <a:schemeClr val="tx1"/>
                </a:solidFill>
                <a:latin typeface="Bookman Old Style" pitchFamily="18" charset="0"/>
              </a:rPr>
              <a:t>(3) the </a:t>
            </a:r>
            <a:r>
              <a:rPr lang="en-US" sz="1600" b="1" dirty="0">
                <a:solidFill>
                  <a:srgbClr val="0000FF"/>
                </a:solidFill>
                <a:latin typeface="Bookman Old Style" pitchFamily="18" charset="0"/>
              </a:rPr>
              <a:t>money value of the concessional supply of </a:t>
            </a:r>
            <a:r>
              <a:rPr lang="en-US" sz="1600" b="1" dirty="0" err="1">
                <a:solidFill>
                  <a:srgbClr val="0000FF"/>
                </a:solidFill>
                <a:latin typeface="Bookman Old Style" pitchFamily="18" charset="0"/>
              </a:rPr>
              <a:t>foodgrains</a:t>
            </a:r>
            <a:r>
              <a:rPr lang="en-US" sz="1600" b="1" dirty="0">
                <a:solidFill>
                  <a:srgbClr val="0000FF"/>
                </a:solidFill>
                <a:latin typeface="Bookman Old Style" pitchFamily="18" charset="0"/>
              </a:rPr>
              <a:t> and </a:t>
            </a:r>
            <a:r>
              <a:rPr lang="en-US" sz="1600" b="1" dirty="0" smtClean="0">
                <a:solidFill>
                  <a:srgbClr val="0000FF"/>
                </a:solidFill>
                <a:latin typeface="Bookman Old Style" pitchFamily="18" charset="0"/>
              </a:rPr>
              <a:t>other articles</a:t>
            </a:r>
            <a:r>
              <a:rPr lang="en-US" sz="1600" b="1" dirty="0">
                <a:solidFill>
                  <a:schemeClr val="tx1"/>
                </a:solidFill>
                <a:latin typeface="Bookman Old Style" pitchFamily="18" charset="0"/>
              </a:rPr>
              <a:t>,</a:t>
            </a:r>
          </a:p>
          <a:p>
            <a:pPr marL="0" indent="0">
              <a:buNone/>
            </a:pPr>
            <a:r>
              <a:rPr lang="en-US" sz="1600" b="1" dirty="0">
                <a:solidFill>
                  <a:srgbClr val="FF0000"/>
                </a:solidFill>
                <a:latin typeface="Bookman Old Style" pitchFamily="18" charset="0"/>
              </a:rPr>
              <a:t>but does not include –</a:t>
            </a:r>
          </a:p>
          <a:p>
            <a:pPr marL="0" indent="0">
              <a:buNone/>
            </a:pPr>
            <a:r>
              <a:rPr lang="en-US" sz="1600" b="1" dirty="0">
                <a:solidFill>
                  <a:schemeClr val="tx1"/>
                </a:solidFill>
                <a:latin typeface="Bookman Old Style" pitchFamily="18" charset="0"/>
              </a:rPr>
              <a:t>(i) any bonus other than incentive bonus;</a:t>
            </a:r>
          </a:p>
          <a:p>
            <a:pPr marL="0" indent="0">
              <a:buNone/>
            </a:pPr>
            <a:r>
              <a:rPr lang="en-US" sz="1600" b="1" dirty="0">
                <a:solidFill>
                  <a:schemeClr val="tx1"/>
                </a:solidFill>
                <a:latin typeface="Bookman Old Style" pitchFamily="18" charset="0"/>
              </a:rPr>
              <a:t>(ii) overtime earnings and any deduction or payment made on account </a:t>
            </a:r>
            <a:r>
              <a:rPr lang="en-US" sz="1600" b="1" dirty="0" smtClean="0">
                <a:solidFill>
                  <a:schemeClr val="tx1"/>
                </a:solidFill>
                <a:latin typeface="Bookman Old Style" pitchFamily="18" charset="0"/>
              </a:rPr>
              <a:t>of fines</a:t>
            </a:r>
            <a:r>
              <a:rPr lang="en-US" sz="1600" b="1" dirty="0">
                <a:solidFill>
                  <a:schemeClr val="tx1"/>
                </a:solidFill>
                <a:latin typeface="Bookman Old Style" pitchFamily="18" charset="0"/>
              </a:rPr>
              <a:t>;</a:t>
            </a:r>
          </a:p>
          <a:p>
            <a:pPr marL="0" indent="0">
              <a:buNone/>
            </a:pPr>
            <a:r>
              <a:rPr lang="en-US" sz="1600" b="1" dirty="0">
                <a:solidFill>
                  <a:schemeClr val="tx1"/>
                </a:solidFill>
                <a:latin typeface="Bookman Old Style" pitchFamily="18" charset="0"/>
              </a:rPr>
              <a:t>(iii) any contribution paid or payable by the employer to any pension fund</a:t>
            </a:r>
          </a:p>
          <a:p>
            <a:pPr marL="0" indent="0">
              <a:buNone/>
            </a:pPr>
            <a:r>
              <a:rPr lang="en-US" sz="1600" b="1" dirty="0">
                <a:solidFill>
                  <a:schemeClr val="tx1"/>
                </a:solidFill>
                <a:latin typeface="Bookman Old Style" pitchFamily="18" charset="0"/>
              </a:rPr>
              <a:t>or provident fund or for the benefit of the woman under any law </a:t>
            </a:r>
            <a:r>
              <a:rPr lang="en-US" sz="1600" b="1" dirty="0" smtClean="0">
                <a:solidFill>
                  <a:schemeClr val="tx1"/>
                </a:solidFill>
                <a:latin typeface="Bookman Old Style" pitchFamily="18" charset="0"/>
              </a:rPr>
              <a:t>for the </a:t>
            </a:r>
            <a:r>
              <a:rPr lang="en-US" sz="1600" b="1" dirty="0">
                <a:solidFill>
                  <a:schemeClr val="tx1"/>
                </a:solidFill>
                <a:latin typeface="Bookman Old Style" pitchFamily="18" charset="0"/>
              </a:rPr>
              <a:t>time being in force; and</a:t>
            </a:r>
          </a:p>
          <a:p>
            <a:pPr marL="0" indent="0">
              <a:buNone/>
            </a:pPr>
            <a:r>
              <a:rPr lang="en-US" sz="1600" b="1" dirty="0">
                <a:solidFill>
                  <a:schemeClr val="tx1"/>
                </a:solidFill>
                <a:latin typeface="Bookman Old Style" pitchFamily="18" charset="0"/>
              </a:rPr>
              <a:t>(iv) any gratuity payable on the termination of service;</a:t>
            </a:r>
          </a:p>
        </p:txBody>
      </p:sp>
    </p:spTree>
    <p:extLst>
      <p:ext uri="{BB962C8B-B14F-4D97-AF65-F5344CB8AC3E}">
        <p14:creationId xmlns:p14="http://schemas.microsoft.com/office/powerpoint/2010/main" val="2232863165"/>
      </p:ext>
    </p:extLst>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600200"/>
          </a:xfrm>
        </p:spPr>
        <p:txBody>
          <a:bodyPr>
            <a:normAutofit fontScale="90000"/>
          </a:bodyPr>
          <a:lstStyle/>
          <a:p>
            <a:pPr>
              <a:defRPr/>
            </a:pPr>
            <a:r>
              <a:rPr lang="en-US" sz="3600" b="1" dirty="0" smtClean="0">
                <a:solidFill>
                  <a:srgbClr val="7030A0"/>
                </a:solidFill>
                <a:latin typeface="Bookman Old Style" pitchFamily="18" charset="0"/>
              </a:rPr>
              <a:t>Average daily wages for the purpose of benefits</a:t>
            </a:r>
            <a:r>
              <a:rPr lang="en-US" dirty="0" smtClean="0"/>
              <a:t/>
            </a:r>
            <a:br>
              <a:rPr lang="en-US" dirty="0" smtClean="0"/>
            </a:br>
            <a:r>
              <a:rPr lang="en-US" sz="2000" b="1" dirty="0" smtClean="0"/>
              <a:t>as per the ESI (Central) Rules, 1950</a:t>
            </a:r>
            <a:br>
              <a:rPr lang="en-US" sz="2000" b="1" dirty="0" smtClean="0"/>
            </a:br>
            <a:r>
              <a:rPr lang="en-US" sz="2000" b="1" dirty="0" smtClean="0"/>
              <a:t>from 01.07.2011</a:t>
            </a:r>
            <a:endParaRPr lang="en-US" sz="2000" b="1" dirty="0"/>
          </a:p>
        </p:txBody>
      </p:sp>
      <p:sp>
        <p:nvSpPr>
          <p:cNvPr id="3" name="Content Placeholder 2"/>
          <p:cNvSpPr>
            <a:spLocks noGrp="1"/>
          </p:cNvSpPr>
          <p:nvPr>
            <p:ph idx="1"/>
          </p:nvPr>
        </p:nvSpPr>
        <p:spPr>
          <a:xfrm>
            <a:off x="457200" y="1981200"/>
            <a:ext cx="8229600" cy="4144963"/>
          </a:xfrm>
        </p:spPr>
        <p:txBody>
          <a:bodyPr/>
          <a:lstStyle/>
          <a:p>
            <a:pPr>
              <a:defRPr/>
            </a:pPr>
            <a:endParaRPr lang="en-US" dirty="0"/>
          </a:p>
          <a:p>
            <a:pPr>
              <a:defRPr/>
            </a:pPr>
            <a:r>
              <a:rPr lang="en-US" dirty="0"/>
              <a:t> (1-A) ― </a:t>
            </a:r>
            <a:r>
              <a:rPr lang="en-US" dirty="0" smtClean="0"/>
              <a:t>“Average </a:t>
            </a:r>
            <a:r>
              <a:rPr lang="en-US" dirty="0"/>
              <a:t>daily </a:t>
            </a:r>
            <a:r>
              <a:rPr lang="en-US" dirty="0" smtClean="0"/>
              <a:t>wages” </a:t>
            </a:r>
            <a:r>
              <a:rPr lang="en-US" dirty="0"/>
              <a:t>during a contribution </a:t>
            </a:r>
            <a:r>
              <a:rPr lang="en-US" dirty="0" smtClean="0"/>
              <a:t>period </a:t>
            </a:r>
            <a:r>
              <a:rPr lang="en-US" dirty="0"/>
              <a:t>in respect of an employee, means the aggregate amount of wages payable to him during that period divided by the number of days for which such wages were payable ; </a:t>
            </a: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a:solidFill>
                  <a:srgbClr val="7030A0"/>
                </a:solidFill>
                <a:latin typeface="Bookman Old Style" pitchFamily="18" charset="0"/>
              </a:rPr>
              <a:t>Average daily wages for the purpose of benefits</a:t>
            </a:r>
            <a:r>
              <a:rPr lang="en-US" sz="2400" dirty="0"/>
              <a:t/>
            </a:r>
            <a:br>
              <a:rPr lang="en-US" sz="2400" dirty="0"/>
            </a:br>
            <a:r>
              <a:rPr lang="en-US" sz="2400" b="1" dirty="0"/>
              <a:t>as per the ESI (Central) Rules, 1950</a:t>
            </a:r>
            <a:br>
              <a:rPr lang="en-US" sz="2400" b="1" dirty="0"/>
            </a:br>
            <a:r>
              <a:rPr lang="en-US" sz="2400" b="1" dirty="0" smtClean="0"/>
              <a:t>up to 30.06.2011</a:t>
            </a:r>
            <a:endParaRPr lang="en-US" sz="2400" dirty="0"/>
          </a:p>
        </p:txBody>
      </p:sp>
      <p:sp>
        <p:nvSpPr>
          <p:cNvPr id="3" name="Content Placeholder 2"/>
          <p:cNvSpPr>
            <a:spLocks noGrp="1"/>
          </p:cNvSpPr>
          <p:nvPr>
            <p:ph idx="1"/>
          </p:nvPr>
        </p:nvSpPr>
        <p:spPr/>
        <p:txBody>
          <a:bodyPr>
            <a:normAutofit/>
          </a:bodyPr>
          <a:lstStyle/>
          <a:p>
            <a:pPr marL="0" indent="0" algn="just">
              <a:buNone/>
            </a:pPr>
            <a:r>
              <a:rPr lang="en-US" sz="2400" dirty="0" smtClean="0">
                <a:latin typeface="Bookman Old Style"/>
                <a:cs typeface="Bookman Old Style"/>
              </a:rPr>
              <a:t>1-A. “Average daily wages during a contribution period” means, in respect of any employee </a:t>
            </a:r>
            <a:r>
              <a:rPr lang="en-US" sz="2400" dirty="0" smtClean="0">
                <a:solidFill>
                  <a:srgbClr val="0000FF"/>
                </a:solidFill>
                <a:latin typeface="Bookman Old Style"/>
                <a:cs typeface="Bookman Old Style"/>
              </a:rPr>
              <a:t>for the purpose of the daily rate of sickness benefit, maternity benefit, disablement benefit and </a:t>
            </a:r>
            <a:r>
              <a:rPr lang="en-US" sz="2400" dirty="0" err="1" smtClean="0">
                <a:solidFill>
                  <a:srgbClr val="0000FF"/>
                </a:solidFill>
                <a:latin typeface="Bookman Old Style"/>
                <a:cs typeface="Bookman Old Style"/>
              </a:rPr>
              <a:t>dependant’s</a:t>
            </a:r>
            <a:r>
              <a:rPr lang="en-US" sz="2400" dirty="0" smtClean="0">
                <a:solidFill>
                  <a:srgbClr val="0000FF"/>
                </a:solidFill>
                <a:latin typeface="Bookman Old Style"/>
                <a:cs typeface="Bookman Old Style"/>
              </a:rPr>
              <a:t> benefit,</a:t>
            </a:r>
            <a:r>
              <a:rPr lang="en-US" sz="2400" dirty="0" smtClean="0">
                <a:latin typeface="Bookman Old Style"/>
                <a:cs typeface="Bookman Old Style"/>
              </a:rPr>
              <a:t> </a:t>
            </a:r>
            <a:r>
              <a:rPr lang="en-US" sz="2400" dirty="0" smtClean="0">
                <a:solidFill>
                  <a:srgbClr val="FF0000"/>
                </a:solidFill>
                <a:latin typeface="Bookman Old Style"/>
                <a:cs typeface="Bookman Old Style"/>
              </a:rPr>
              <a:t>the sum equal to one hundred and fifteen per cent. </a:t>
            </a:r>
            <a:r>
              <a:rPr lang="en-US" sz="2400" dirty="0" smtClean="0">
                <a:latin typeface="Bookman Old Style"/>
                <a:cs typeface="Bookman Old Style"/>
              </a:rPr>
              <a:t>of the aggregate amount of wages payable to him during that period, divided by the number of days (including paid holidays and leave days) for which such wages were payable.</a:t>
            </a:r>
            <a:endParaRPr lang="en-US" sz="2400" dirty="0">
              <a:latin typeface="Bookman Old Style"/>
              <a:cs typeface="Bookman Old Style"/>
            </a:endParaRPr>
          </a:p>
        </p:txBody>
      </p:sp>
    </p:spTree>
    <p:extLst>
      <p:ext uri="{BB962C8B-B14F-4D97-AF65-F5344CB8AC3E}">
        <p14:creationId xmlns:p14="http://schemas.microsoft.com/office/powerpoint/2010/main" val="231709210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normAutofit/>
          </a:bodyPr>
          <a:lstStyle/>
          <a:p>
            <a:pPr>
              <a:defRPr/>
            </a:pPr>
            <a:r>
              <a:rPr lang="en-US" dirty="0" smtClean="0">
                <a:latin typeface="Bookman Old Style" pitchFamily="18" charset="0"/>
              </a:rPr>
              <a:t>Standard Benefit Rate</a:t>
            </a:r>
            <a:br>
              <a:rPr lang="en-US" dirty="0" smtClean="0">
                <a:latin typeface="Bookman Old Style" pitchFamily="18" charset="0"/>
              </a:rPr>
            </a:br>
            <a:r>
              <a:rPr lang="en-US" sz="1800" b="1" dirty="0">
                <a:latin typeface="Bookman Old Style" pitchFamily="18" charset="0"/>
              </a:rPr>
              <a:t>as per the ESI (Central) Rules, </a:t>
            </a:r>
            <a:r>
              <a:rPr lang="en-US" sz="1800" b="1" dirty="0" smtClean="0">
                <a:latin typeface="Bookman Old Style" pitchFamily="18" charset="0"/>
              </a:rPr>
              <a:t>1950</a:t>
            </a:r>
            <a:r>
              <a:rPr lang="en-US" sz="1800" b="1" dirty="0"/>
              <a:t/>
            </a:r>
            <a:br>
              <a:rPr lang="en-US" sz="1800" b="1" dirty="0"/>
            </a:br>
            <a:r>
              <a:rPr lang="en-US" sz="1800" b="1" dirty="0"/>
              <a:t>from 01.07.2011</a:t>
            </a:r>
            <a:endParaRPr lang="en-US" sz="1800" dirty="0">
              <a:latin typeface="Bookman Old Style" pitchFamily="18" charset="0"/>
            </a:endParaRPr>
          </a:p>
        </p:txBody>
      </p:sp>
      <p:sp>
        <p:nvSpPr>
          <p:cNvPr id="3" name="Content Placeholder 2"/>
          <p:cNvSpPr>
            <a:spLocks noGrp="1"/>
          </p:cNvSpPr>
          <p:nvPr>
            <p:ph idx="1"/>
          </p:nvPr>
        </p:nvSpPr>
        <p:spPr>
          <a:xfrm>
            <a:off x="301625" y="2590800"/>
            <a:ext cx="8540750" cy="3508375"/>
          </a:xfrm>
        </p:spPr>
        <p:txBody>
          <a:bodyPr>
            <a:normAutofit fontScale="92500"/>
          </a:bodyPr>
          <a:lstStyle/>
          <a:p>
            <a:pPr>
              <a:defRPr/>
            </a:pPr>
            <a:r>
              <a:rPr lang="en-US" dirty="0" smtClean="0"/>
              <a:t>(</a:t>
            </a:r>
            <a:r>
              <a:rPr lang="en-US" dirty="0"/>
              <a:t>7-A) ― </a:t>
            </a:r>
            <a:r>
              <a:rPr lang="en-US" dirty="0" smtClean="0"/>
              <a:t>“Standard </a:t>
            </a:r>
            <a:r>
              <a:rPr lang="en-US" dirty="0"/>
              <a:t>benefit </a:t>
            </a:r>
            <a:r>
              <a:rPr lang="en-US" dirty="0" smtClean="0"/>
              <a:t>rate” </a:t>
            </a:r>
            <a:r>
              <a:rPr lang="en-US" dirty="0"/>
              <a:t>means average daily wages obtained by dividing the total wages paid during the contribution period by the number of days for which these wages were paid ; </a:t>
            </a:r>
            <a:endParaRPr lang="en-US" dirty="0" smtClean="0"/>
          </a:p>
          <a:p>
            <a:pPr>
              <a:defRPr/>
            </a:pPr>
            <a:r>
              <a:rPr lang="en-US" dirty="0" smtClean="0"/>
              <a:t>Note: The Standard Benefit Rate earlier, up to 30.06.2011, was with reference to the table in Rule 54.</a:t>
            </a:r>
          </a:p>
          <a:p>
            <a:pPr>
              <a:defRPr/>
            </a:pPr>
            <a:endParaRPr lang="en-US" dirty="0"/>
          </a:p>
          <a:p>
            <a:pPr>
              <a:defRPr/>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76200"/>
            <a:ext cx="8229600" cy="1143000"/>
          </a:xfrm>
        </p:spPr>
        <p:txBody>
          <a:bodyPr/>
          <a:lstStyle/>
          <a:p>
            <a:r>
              <a:rPr lang="en-US" b="1" smtClean="0">
                <a:solidFill>
                  <a:srgbClr val="FF0000"/>
                </a:solidFill>
                <a:latin typeface="Bookman Old Style" pitchFamily="18" charset="0"/>
              </a:rPr>
              <a:t>Sickness Benefit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82146937"/>
              </p:ext>
            </p:extLst>
          </p:nvPr>
        </p:nvGraphicFramePr>
        <p:xfrm>
          <a:off x="457200" y="1066801"/>
          <a:ext cx="7924800" cy="5617364"/>
        </p:xfrm>
        <a:graphic>
          <a:graphicData uri="http://schemas.openxmlformats.org/drawingml/2006/table">
            <a:tbl>
              <a:tblPr firstRow="1" bandRow="1">
                <a:tableStyleId>{5C22544A-7EE6-4342-B048-85BDC9FD1C3A}</a:tableStyleId>
              </a:tblPr>
              <a:tblGrid>
                <a:gridCol w="2667000"/>
                <a:gridCol w="2466109"/>
                <a:gridCol w="2791691"/>
              </a:tblGrid>
              <a:tr h="1137912">
                <a:tc>
                  <a:txBody>
                    <a:bodyPr/>
                    <a:lstStyle/>
                    <a:p>
                      <a:endParaRPr lang="en-US" sz="1800" dirty="0"/>
                    </a:p>
                  </a:txBody>
                  <a:tcPr marT="45723" marB="45723"/>
                </a:tc>
                <a:tc>
                  <a:txBody>
                    <a:bodyPr/>
                    <a:lstStyle/>
                    <a:p>
                      <a:endParaRPr lang="en-US" sz="1800" dirty="0" smtClean="0">
                        <a:latin typeface="Bookman Old Style" pitchFamily="18" charset="0"/>
                      </a:endParaRPr>
                    </a:p>
                    <a:p>
                      <a:pPr algn="ctr"/>
                      <a:r>
                        <a:rPr lang="en-US" sz="1800" dirty="0" smtClean="0">
                          <a:latin typeface="Bookman Old Style" pitchFamily="18" charset="0"/>
                        </a:rPr>
                        <a:t>Up to</a:t>
                      </a:r>
                      <a:r>
                        <a:rPr lang="en-US" sz="1800" baseline="0" dirty="0" smtClean="0">
                          <a:latin typeface="Bookman Old Style" pitchFamily="18" charset="0"/>
                        </a:rPr>
                        <a:t> 30.06.3011</a:t>
                      </a:r>
                    </a:p>
                    <a:p>
                      <a:pPr algn="ctr"/>
                      <a:r>
                        <a:rPr lang="en-US" sz="1800" baseline="0" dirty="0" err="1" smtClean="0">
                          <a:latin typeface="Bookman Old Style" pitchFamily="18" charset="0"/>
                        </a:rPr>
                        <a:t>Rs</a:t>
                      </a:r>
                      <a:r>
                        <a:rPr lang="en-US" sz="1800" baseline="0" dirty="0" smtClean="0">
                          <a:latin typeface="Bookman Old Style" pitchFamily="18" charset="0"/>
                        </a:rPr>
                        <a:t>.</a:t>
                      </a:r>
                      <a:endParaRPr lang="en-US" sz="1800" dirty="0">
                        <a:latin typeface="Bookman Old Style" pitchFamily="18" charset="0"/>
                      </a:endParaRPr>
                    </a:p>
                  </a:txBody>
                  <a:tcPr marT="45723" marB="45723"/>
                </a:tc>
                <a:tc>
                  <a:txBody>
                    <a:bodyPr/>
                    <a:lstStyle/>
                    <a:p>
                      <a:pPr algn="ctr"/>
                      <a:endParaRPr lang="en-US" sz="1800" dirty="0" smtClean="0">
                        <a:latin typeface="Bookman Old Style" pitchFamily="18" charset="0"/>
                      </a:endParaRPr>
                    </a:p>
                    <a:p>
                      <a:pPr algn="ctr"/>
                      <a:r>
                        <a:rPr lang="en-US" sz="1800" dirty="0" smtClean="0">
                          <a:latin typeface="Bookman Old Style" pitchFamily="18" charset="0"/>
                        </a:rPr>
                        <a:t>From 01.07.2011</a:t>
                      </a:r>
                    </a:p>
                    <a:p>
                      <a:pPr algn="ctr"/>
                      <a:r>
                        <a:rPr lang="en-US" sz="1800" dirty="0" err="1" smtClean="0">
                          <a:latin typeface="Bookman Old Style" pitchFamily="18" charset="0"/>
                        </a:rPr>
                        <a:t>Rs</a:t>
                      </a:r>
                      <a:r>
                        <a:rPr lang="en-US" sz="1800" dirty="0" smtClean="0">
                          <a:latin typeface="Bookman Old Style" pitchFamily="18" charset="0"/>
                        </a:rPr>
                        <a:t>.</a:t>
                      </a:r>
                    </a:p>
                    <a:p>
                      <a:endParaRPr lang="en-US" sz="1800" dirty="0">
                        <a:latin typeface="Bookman Old Style" pitchFamily="18" charset="0"/>
                      </a:endParaRPr>
                    </a:p>
                  </a:txBody>
                  <a:tcPr marT="45723" marB="45723"/>
                </a:tc>
              </a:tr>
              <a:tr h="612724">
                <a:tc>
                  <a:txBody>
                    <a:bodyPr/>
                    <a:lstStyle/>
                    <a:p>
                      <a:r>
                        <a:rPr lang="en-US" sz="1800" dirty="0" smtClean="0">
                          <a:latin typeface="Bookman Old Style" pitchFamily="18" charset="0"/>
                        </a:rPr>
                        <a:t>Presumed Wages</a:t>
                      </a:r>
                      <a:endParaRPr lang="en-US" sz="1800" dirty="0">
                        <a:latin typeface="Bookman Old Style" pitchFamily="18" charset="0"/>
                      </a:endParaRPr>
                    </a:p>
                  </a:txBody>
                  <a:tcPr marT="45723" marB="45723"/>
                </a:tc>
                <a:tc>
                  <a:txBody>
                    <a:bodyPr/>
                    <a:lstStyle/>
                    <a:p>
                      <a:r>
                        <a:rPr lang="en-US" sz="1800" b="1" dirty="0" smtClean="0">
                          <a:latin typeface="+mn-lt"/>
                        </a:rPr>
                        <a:t>5000 p.m.</a:t>
                      </a:r>
                    </a:p>
                    <a:p>
                      <a:r>
                        <a:rPr lang="en-US" sz="1800" b="1" dirty="0" smtClean="0">
                          <a:latin typeface="+mn-lt"/>
                        </a:rPr>
                        <a:t>30000 for six months</a:t>
                      </a:r>
                      <a:endParaRPr lang="en-US" sz="1800" b="1" dirty="0">
                        <a:latin typeface="+mn-lt"/>
                      </a:endParaRPr>
                    </a:p>
                  </a:txBody>
                  <a:tcPr marT="45723" marB="4572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latin typeface="+mn-lt"/>
                        </a:rPr>
                        <a:t>5000 p.m.</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latin typeface="+mn-lt"/>
                        </a:rPr>
                        <a:t>30000 for</a:t>
                      </a:r>
                      <a:r>
                        <a:rPr lang="en-US" sz="1800" b="1" baseline="0" dirty="0" smtClean="0">
                          <a:latin typeface="+mn-lt"/>
                        </a:rPr>
                        <a:t> six months</a:t>
                      </a:r>
                      <a:endParaRPr lang="en-US" sz="1800" b="1" dirty="0" smtClean="0">
                        <a:latin typeface="+mn-lt"/>
                      </a:endParaRPr>
                    </a:p>
                  </a:txBody>
                  <a:tcPr marT="45723" marB="45723"/>
                </a:tc>
              </a:tr>
              <a:tr h="787787">
                <a:tc>
                  <a:txBody>
                    <a:bodyPr/>
                    <a:lstStyle/>
                    <a:p>
                      <a:r>
                        <a:rPr lang="en-US" sz="1800" dirty="0" smtClean="0">
                          <a:latin typeface="Bookman Old Style" pitchFamily="18" charset="0"/>
                        </a:rPr>
                        <a:t>Presumed</a:t>
                      </a:r>
                      <a:r>
                        <a:rPr lang="en-US" sz="1800" baseline="0" dirty="0" smtClean="0">
                          <a:latin typeface="Bookman Old Style" pitchFamily="18" charset="0"/>
                        </a:rPr>
                        <a:t> no. of days </a:t>
                      </a:r>
                    </a:p>
                    <a:p>
                      <a:r>
                        <a:rPr lang="en-US" sz="1000" baseline="0" dirty="0" smtClean="0">
                          <a:latin typeface="Bookman Old Style" pitchFamily="18" charset="0"/>
                        </a:rPr>
                        <a:t>(for which wages were paid / payable to the employee in the relevant contribution period)</a:t>
                      </a:r>
                      <a:endParaRPr lang="en-US" sz="1000" dirty="0">
                        <a:latin typeface="Bookman Old Style" pitchFamily="18" charset="0"/>
                      </a:endParaRPr>
                    </a:p>
                  </a:txBody>
                  <a:tcPr marT="45723" marB="45723"/>
                </a:tc>
                <a:tc>
                  <a:txBody>
                    <a:bodyPr/>
                    <a:lstStyle/>
                    <a:p>
                      <a:r>
                        <a:rPr lang="en-US" sz="1800" b="1" dirty="0" smtClean="0">
                          <a:latin typeface="+mn-lt"/>
                        </a:rPr>
                        <a:t>183</a:t>
                      </a:r>
                      <a:endParaRPr lang="en-US" sz="1800" b="1" dirty="0">
                        <a:latin typeface="+mn-lt"/>
                      </a:endParaRPr>
                    </a:p>
                  </a:txBody>
                  <a:tcPr marT="45723" marB="45723"/>
                </a:tc>
                <a:tc>
                  <a:txBody>
                    <a:bodyPr/>
                    <a:lstStyle/>
                    <a:p>
                      <a:r>
                        <a:rPr lang="en-US" sz="1800" b="1" dirty="0" smtClean="0">
                          <a:latin typeface="+mn-lt"/>
                        </a:rPr>
                        <a:t>183</a:t>
                      </a:r>
                      <a:endParaRPr lang="en-US" sz="1800" b="1" dirty="0">
                        <a:latin typeface="+mn-lt"/>
                      </a:endParaRPr>
                    </a:p>
                  </a:txBody>
                  <a:tcPr marT="45723" marB="45723"/>
                </a:tc>
              </a:tr>
              <a:tr h="612724">
                <a:tc>
                  <a:txBody>
                    <a:bodyPr/>
                    <a:lstStyle/>
                    <a:p>
                      <a:r>
                        <a:rPr lang="en-US" sz="1000" dirty="0" smtClean="0">
                          <a:latin typeface="Bookman Old Style" pitchFamily="18" charset="0"/>
                        </a:rPr>
                        <a:t>Average Daily Wages</a:t>
                      </a:r>
                      <a:endParaRPr lang="en-US" sz="1000" dirty="0">
                        <a:latin typeface="Bookman Old Style" pitchFamily="18" charset="0"/>
                      </a:endParaRPr>
                    </a:p>
                  </a:txBody>
                  <a:tcPr marT="45723" marB="45723"/>
                </a:tc>
                <a:tc>
                  <a:txBody>
                    <a:bodyPr/>
                    <a:lstStyle/>
                    <a:p>
                      <a:r>
                        <a:rPr lang="en-US" sz="1800" b="1" dirty="0" smtClean="0">
                          <a:latin typeface="+mn-lt"/>
                        </a:rPr>
                        <a:t>30000 x 115% = 34500 divided by</a:t>
                      </a:r>
                      <a:r>
                        <a:rPr lang="en-US" sz="1800" b="1" baseline="0" dirty="0" smtClean="0">
                          <a:latin typeface="+mn-lt"/>
                        </a:rPr>
                        <a:t> 183 = 188</a:t>
                      </a:r>
                      <a:endParaRPr lang="en-US" sz="1800" b="1" dirty="0">
                        <a:latin typeface="+mn-lt"/>
                      </a:endParaRPr>
                    </a:p>
                  </a:txBody>
                  <a:tcPr marT="45723" marB="45723"/>
                </a:tc>
                <a:tc>
                  <a:txBody>
                    <a:bodyPr/>
                    <a:lstStyle/>
                    <a:p>
                      <a:endParaRPr lang="en-US" sz="1800" b="1" dirty="0">
                        <a:latin typeface="+mn-lt"/>
                      </a:endParaRPr>
                    </a:p>
                  </a:txBody>
                  <a:tcPr marT="45723" marB="45723"/>
                </a:tc>
              </a:tr>
              <a:tr h="875318">
                <a:tc>
                  <a:txBody>
                    <a:bodyPr/>
                    <a:lstStyle/>
                    <a:p>
                      <a:r>
                        <a:rPr lang="en-US" sz="1800" dirty="0" smtClean="0">
                          <a:latin typeface="Bookman Old Style" pitchFamily="18" charset="0"/>
                        </a:rPr>
                        <a:t>Standard Benefit Rate corresponding to the Average Daily</a:t>
                      </a:r>
                      <a:r>
                        <a:rPr lang="en-US" sz="1800" baseline="0" dirty="0" smtClean="0">
                          <a:latin typeface="Bookman Old Style" pitchFamily="18" charset="0"/>
                        </a:rPr>
                        <a:t> Wages </a:t>
                      </a:r>
                      <a:endParaRPr lang="en-US" sz="1800" dirty="0">
                        <a:latin typeface="Bookman Old Style" pitchFamily="18" charset="0"/>
                      </a:endParaRPr>
                    </a:p>
                  </a:txBody>
                  <a:tcPr marT="45723" marB="45723"/>
                </a:tc>
                <a:tc>
                  <a:txBody>
                    <a:bodyPr/>
                    <a:lstStyle/>
                    <a:p>
                      <a:r>
                        <a:rPr lang="en-US" sz="1800" b="1" dirty="0" smtClean="0">
                          <a:latin typeface="+mn-lt"/>
                        </a:rPr>
                        <a:t>98</a:t>
                      </a:r>
                      <a:endParaRPr lang="en-US" sz="1800" b="1" dirty="0">
                        <a:latin typeface="+mn-lt"/>
                      </a:endParaRPr>
                    </a:p>
                  </a:txBody>
                  <a:tcPr marT="45723" marB="4572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5">
                              <a:lumMod val="10000"/>
                            </a:schemeClr>
                          </a:solidFill>
                          <a:latin typeface="+mn-lt"/>
                        </a:rPr>
                        <a:t>30000/ 183 = 163.93</a:t>
                      </a:r>
                      <a:endParaRPr lang="en-US" sz="1800" b="1" dirty="0">
                        <a:latin typeface="+mn-lt"/>
                      </a:endParaRPr>
                    </a:p>
                  </a:txBody>
                  <a:tcPr marT="45723" marB="45723"/>
                </a:tc>
              </a:tr>
              <a:tr h="612724">
                <a:tc>
                  <a:txBody>
                    <a:bodyPr/>
                    <a:lstStyle/>
                    <a:p>
                      <a:r>
                        <a:rPr lang="en-US" sz="1800" dirty="0" smtClean="0">
                          <a:latin typeface="Bookman Old Style" pitchFamily="18" charset="0"/>
                        </a:rPr>
                        <a:t>Sickness Benefit per day     </a:t>
                      </a:r>
                      <a:endParaRPr lang="en-US" sz="1800" dirty="0">
                        <a:latin typeface="Bookman Old Style" pitchFamily="18" charset="0"/>
                      </a:endParaRPr>
                    </a:p>
                  </a:txBody>
                  <a:tcPr marT="45723" marB="45723"/>
                </a:tc>
                <a:tc>
                  <a:txBody>
                    <a:bodyPr/>
                    <a:lstStyle/>
                    <a:p>
                      <a:r>
                        <a:rPr lang="en-US" sz="1800" b="1" dirty="0" smtClean="0">
                          <a:latin typeface="+mn-lt"/>
                        </a:rPr>
                        <a:t>98 + 20% =</a:t>
                      </a:r>
                      <a:r>
                        <a:rPr lang="en-US" sz="1800" b="1" baseline="0" dirty="0" smtClean="0">
                          <a:latin typeface="+mn-lt"/>
                        </a:rPr>
                        <a:t> 117.60</a:t>
                      </a:r>
                      <a:endParaRPr lang="en-US" sz="1800" b="1" dirty="0">
                        <a:latin typeface="+mn-lt"/>
                      </a:endParaRPr>
                    </a:p>
                  </a:txBody>
                  <a:tcPr marT="45723" marB="4572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5">
                              <a:lumMod val="10000"/>
                            </a:schemeClr>
                          </a:solidFill>
                          <a:latin typeface="+mn-lt"/>
                        </a:rPr>
                        <a:t>163.93 x 70% = 115.00</a:t>
                      </a:r>
                    </a:p>
                    <a:p>
                      <a:endParaRPr lang="en-US" sz="1800" b="1" dirty="0">
                        <a:latin typeface="+mn-lt"/>
                      </a:endParaRPr>
                    </a:p>
                  </a:txBody>
                  <a:tcPr marT="45723" marB="45723"/>
                </a:tc>
              </a:tr>
              <a:tr h="771009">
                <a:tc>
                  <a:txBody>
                    <a:bodyPr/>
                    <a:lstStyle/>
                    <a:p>
                      <a:r>
                        <a:rPr lang="en-US" sz="1800" dirty="0" smtClean="0">
                          <a:latin typeface="Bookman Old Style" pitchFamily="18" charset="0"/>
                        </a:rPr>
                        <a:t>Sickness Benefit</a:t>
                      </a:r>
                      <a:r>
                        <a:rPr lang="en-US" sz="1800" baseline="0" dirty="0" smtClean="0">
                          <a:latin typeface="Bookman Old Style" pitchFamily="18" charset="0"/>
                        </a:rPr>
                        <a:t> for a month of 30 days      </a:t>
                      </a:r>
                      <a:endParaRPr lang="en-US" sz="1800" dirty="0">
                        <a:latin typeface="Bookman Old Style" pitchFamily="18" charset="0"/>
                      </a:endParaRPr>
                    </a:p>
                  </a:txBody>
                  <a:tcPr marT="45723" marB="45723"/>
                </a:tc>
                <a:tc>
                  <a:txBody>
                    <a:bodyPr/>
                    <a:lstStyle/>
                    <a:p>
                      <a:r>
                        <a:rPr lang="en-US" sz="1800" b="1" dirty="0" smtClean="0">
                          <a:solidFill>
                            <a:schemeClr val="accent5">
                              <a:lumMod val="10000"/>
                            </a:schemeClr>
                          </a:solidFill>
                          <a:latin typeface="+mn-lt"/>
                        </a:rPr>
                        <a:t>117.60x30= 3528.00</a:t>
                      </a:r>
                      <a:endParaRPr lang="en-US" sz="1800" b="1" dirty="0">
                        <a:latin typeface="+mn-lt"/>
                      </a:endParaRPr>
                    </a:p>
                  </a:txBody>
                  <a:tcPr marT="45723" marB="4572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5">
                              <a:lumMod val="10000"/>
                            </a:schemeClr>
                          </a:solidFill>
                          <a:latin typeface="+mn-lt"/>
                        </a:rPr>
                        <a:t>115x30=3450</a:t>
                      </a:r>
                    </a:p>
                  </a:txBody>
                  <a:tcPr marT="45723" marB="45723"/>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50000"/>
                <a:satMod val="180000"/>
              </a:schemeClr>
            </a:gs>
            <a:gs pos="100000">
              <a:schemeClr val="bg1">
                <a:shade val="45000"/>
                <a:satMod val="120000"/>
              </a:schemeClr>
            </a:gs>
            <a:gs pos="50000">
              <a:schemeClr val="accent6">
                <a:lumMod val="75000"/>
              </a:schemeClr>
            </a:gs>
          </a:gsLst>
          <a:path path="circle">
            <a:fillToRect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rmAutofit fontScale="90000"/>
          </a:bodyPr>
          <a:lstStyle/>
          <a:p>
            <a:pPr>
              <a:defRPr/>
            </a:pPr>
            <a:r>
              <a:rPr lang="en-US" dirty="0">
                <a:solidFill>
                  <a:srgbClr val="FFFF00"/>
                </a:solidFill>
              </a:rPr>
              <a:t>Sickness  </a:t>
            </a:r>
            <a:r>
              <a:rPr lang="en-US" dirty="0" smtClean="0">
                <a:solidFill>
                  <a:srgbClr val="FFFF00"/>
                </a:solidFill>
              </a:rPr>
              <a:t>Benefit</a:t>
            </a:r>
            <a:br>
              <a:rPr lang="en-US" dirty="0" smtClean="0">
                <a:solidFill>
                  <a:srgbClr val="FFFF00"/>
                </a:solidFill>
              </a:rPr>
            </a:br>
            <a:r>
              <a:rPr lang="en-US" dirty="0" smtClean="0">
                <a:solidFill>
                  <a:srgbClr val="FFFF00"/>
                </a:solidFill>
              </a:rPr>
              <a:t>from 01.07.2011</a:t>
            </a:r>
            <a:r>
              <a:rPr lang="en-US" dirty="0">
                <a:solidFill>
                  <a:srgbClr val="FFFF00"/>
                </a:solidFill>
              </a:rPr>
              <a:t/>
            </a:r>
            <a:br>
              <a:rPr lang="en-US" dirty="0">
                <a:solidFill>
                  <a:srgbClr val="FFFF00"/>
                </a:solidFill>
              </a:rPr>
            </a:br>
            <a:endParaRPr lang="en-US" dirty="0">
              <a:solidFill>
                <a:srgbClr val="FFFF00"/>
              </a:solidFill>
            </a:endParaRPr>
          </a:p>
        </p:txBody>
      </p:sp>
      <p:sp>
        <p:nvSpPr>
          <p:cNvPr id="3" name="Content Placeholder 2"/>
          <p:cNvSpPr>
            <a:spLocks noGrp="1"/>
          </p:cNvSpPr>
          <p:nvPr>
            <p:ph idx="1"/>
          </p:nvPr>
        </p:nvSpPr>
        <p:spPr/>
        <p:txBody>
          <a:bodyPr>
            <a:normAutofit/>
          </a:bodyPr>
          <a:lstStyle/>
          <a:p>
            <a:pPr>
              <a:defRPr/>
            </a:pPr>
            <a:r>
              <a:rPr lang="en-US" sz="3600" b="1" dirty="0" smtClean="0">
                <a:solidFill>
                  <a:schemeClr val="accent5">
                    <a:lumMod val="10000"/>
                  </a:schemeClr>
                </a:solidFill>
              </a:rPr>
              <a:t>Wages </a:t>
            </a:r>
            <a:r>
              <a:rPr lang="en-US" sz="3600" b="1" dirty="0" err="1" smtClean="0">
                <a:solidFill>
                  <a:schemeClr val="accent5">
                    <a:lumMod val="10000"/>
                  </a:schemeClr>
                </a:solidFill>
              </a:rPr>
              <a:t>Rs</a:t>
            </a:r>
            <a:r>
              <a:rPr lang="en-US" sz="3600" b="1" dirty="0">
                <a:solidFill>
                  <a:schemeClr val="accent5">
                    <a:lumMod val="10000"/>
                  </a:schemeClr>
                </a:solidFill>
              </a:rPr>
              <a:t>. </a:t>
            </a:r>
            <a:r>
              <a:rPr lang="en-US" sz="3600" b="1" dirty="0" smtClean="0">
                <a:solidFill>
                  <a:schemeClr val="accent5">
                    <a:lumMod val="10000"/>
                  </a:schemeClr>
                </a:solidFill>
              </a:rPr>
              <a:t>5000 </a:t>
            </a:r>
            <a:r>
              <a:rPr lang="en-US" sz="3600" b="1" dirty="0">
                <a:solidFill>
                  <a:schemeClr val="accent5">
                    <a:lumMod val="10000"/>
                  </a:schemeClr>
                </a:solidFill>
              </a:rPr>
              <a:t>p.m. </a:t>
            </a:r>
          </a:p>
          <a:p>
            <a:pPr>
              <a:defRPr/>
            </a:pPr>
            <a:r>
              <a:rPr lang="en-US" sz="3600" b="1" dirty="0" smtClean="0">
                <a:solidFill>
                  <a:schemeClr val="accent5">
                    <a:lumMod val="10000"/>
                  </a:schemeClr>
                </a:solidFill>
              </a:rPr>
              <a:t>Standard </a:t>
            </a:r>
            <a:r>
              <a:rPr lang="en-US" sz="3600" b="1" dirty="0">
                <a:solidFill>
                  <a:schemeClr val="accent5">
                    <a:lumMod val="10000"/>
                  </a:schemeClr>
                </a:solidFill>
              </a:rPr>
              <a:t>Benefit Rate </a:t>
            </a:r>
            <a:endParaRPr lang="en-US" sz="3600" b="1" dirty="0" smtClean="0">
              <a:solidFill>
                <a:schemeClr val="accent5">
                  <a:lumMod val="10000"/>
                </a:schemeClr>
              </a:solidFill>
            </a:endParaRPr>
          </a:p>
          <a:p>
            <a:pPr>
              <a:defRPr/>
            </a:pPr>
            <a:r>
              <a:rPr lang="en-US" sz="3600" b="1" dirty="0" smtClean="0">
                <a:solidFill>
                  <a:schemeClr val="accent5">
                    <a:lumMod val="10000"/>
                  </a:schemeClr>
                </a:solidFill>
              </a:rPr>
              <a:t>30000/ 183=163.93</a:t>
            </a:r>
            <a:endParaRPr lang="en-US" sz="3600" b="1" dirty="0">
              <a:solidFill>
                <a:schemeClr val="accent5">
                  <a:lumMod val="10000"/>
                </a:schemeClr>
              </a:solidFill>
            </a:endParaRPr>
          </a:p>
          <a:p>
            <a:pPr>
              <a:defRPr/>
            </a:pPr>
            <a:r>
              <a:rPr lang="en-US" sz="3600" b="1" dirty="0">
                <a:solidFill>
                  <a:schemeClr val="accent5">
                    <a:lumMod val="10000"/>
                  </a:schemeClr>
                </a:solidFill>
              </a:rPr>
              <a:t>Sickness Benefit = </a:t>
            </a:r>
            <a:r>
              <a:rPr lang="en-US" sz="3600" b="1" dirty="0" err="1" smtClean="0">
                <a:solidFill>
                  <a:schemeClr val="accent5">
                    <a:lumMod val="10000"/>
                  </a:schemeClr>
                </a:solidFill>
              </a:rPr>
              <a:t>Rs</a:t>
            </a:r>
            <a:r>
              <a:rPr lang="en-US" sz="3600" b="1" dirty="0" smtClean="0">
                <a:solidFill>
                  <a:schemeClr val="accent5">
                    <a:lumMod val="10000"/>
                  </a:schemeClr>
                </a:solidFill>
              </a:rPr>
              <a:t>. 163.93x70%</a:t>
            </a:r>
            <a:endParaRPr lang="en-US" sz="3600" b="1" dirty="0">
              <a:solidFill>
                <a:schemeClr val="accent5">
                  <a:lumMod val="10000"/>
                </a:schemeClr>
              </a:solidFill>
            </a:endParaRPr>
          </a:p>
          <a:p>
            <a:pPr>
              <a:defRPr/>
            </a:pPr>
            <a:r>
              <a:rPr lang="en-US" sz="3600" b="1" dirty="0">
                <a:solidFill>
                  <a:schemeClr val="accent5">
                    <a:lumMod val="10000"/>
                  </a:schemeClr>
                </a:solidFill>
              </a:rPr>
              <a:t>One month sickness </a:t>
            </a:r>
            <a:r>
              <a:rPr lang="en-US" sz="3600" b="1" dirty="0" smtClean="0">
                <a:solidFill>
                  <a:schemeClr val="accent5">
                    <a:lumMod val="10000"/>
                  </a:schemeClr>
                </a:solidFill>
              </a:rPr>
              <a:t>Benefit </a:t>
            </a:r>
            <a:r>
              <a:rPr lang="en-US" sz="3600" b="1" dirty="0">
                <a:solidFill>
                  <a:schemeClr val="accent5">
                    <a:lumMod val="10000"/>
                  </a:schemeClr>
                </a:solidFill>
              </a:rPr>
              <a:t>payable  is = </a:t>
            </a:r>
            <a:r>
              <a:rPr lang="en-US" sz="3600" b="1" dirty="0" err="1" smtClean="0">
                <a:solidFill>
                  <a:schemeClr val="accent5">
                    <a:lumMod val="10000"/>
                  </a:schemeClr>
                </a:solidFill>
              </a:rPr>
              <a:t>Rs</a:t>
            </a:r>
            <a:r>
              <a:rPr lang="en-US" sz="3600" b="1" dirty="0" smtClean="0">
                <a:solidFill>
                  <a:schemeClr val="accent5">
                    <a:lumMod val="10000"/>
                  </a:schemeClr>
                </a:solidFill>
              </a:rPr>
              <a:t>. 115x30=3450</a:t>
            </a: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rmAutofit fontScale="90000"/>
          </a:bodyPr>
          <a:lstStyle/>
          <a:p>
            <a:pPr>
              <a:defRPr/>
            </a:pPr>
            <a:r>
              <a:rPr lang="en-US" dirty="0">
                <a:solidFill>
                  <a:srgbClr val="FFFF00"/>
                </a:solidFill>
              </a:rPr>
              <a:t>Sickness  </a:t>
            </a:r>
            <a:r>
              <a:rPr lang="en-US" dirty="0" smtClean="0">
                <a:solidFill>
                  <a:srgbClr val="FFFF00"/>
                </a:solidFill>
              </a:rPr>
              <a:t>Benefit </a:t>
            </a:r>
            <a:br>
              <a:rPr lang="en-US" dirty="0" smtClean="0">
                <a:solidFill>
                  <a:srgbClr val="FFFF00"/>
                </a:solidFill>
              </a:rPr>
            </a:br>
            <a:r>
              <a:rPr lang="en-US" dirty="0" smtClean="0">
                <a:solidFill>
                  <a:srgbClr val="FF0000"/>
                </a:solidFill>
              </a:rPr>
              <a:t>up to 30.06.2011</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a:bodyPr>
          <a:lstStyle/>
          <a:p>
            <a:pPr>
              <a:defRPr/>
            </a:pPr>
            <a:r>
              <a:rPr lang="en-US" sz="3600" b="1" dirty="0" smtClean="0">
                <a:solidFill>
                  <a:schemeClr val="accent5">
                    <a:lumMod val="10000"/>
                  </a:schemeClr>
                </a:solidFill>
              </a:rPr>
              <a:t>Wages </a:t>
            </a:r>
            <a:r>
              <a:rPr lang="en-US" sz="3600" b="1" dirty="0" err="1" smtClean="0">
                <a:solidFill>
                  <a:schemeClr val="accent5">
                    <a:lumMod val="10000"/>
                  </a:schemeClr>
                </a:solidFill>
              </a:rPr>
              <a:t>Rs</a:t>
            </a:r>
            <a:r>
              <a:rPr lang="en-US" sz="3600" b="1" dirty="0">
                <a:solidFill>
                  <a:schemeClr val="accent5">
                    <a:lumMod val="10000"/>
                  </a:schemeClr>
                </a:solidFill>
              </a:rPr>
              <a:t>. </a:t>
            </a:r>
            <a:r>
              <a:rPr lang="en-US" sz="3600" b="1" dirty="0" smtClean="0">
                <a:solidFill>
                  <a:schemeClr val="accent5">
                    <a:lumMod val="10000"/>
                  </a:schemeClr>
                </a:solidFill>
              </a:rPr>
              <a:t>5000 </a:t>
            </a:r>
            <a:r>
              <a:rPr lang="en-US" sz="3600" b="1" dirty="0">
                <a:solidFill>
                  <a:schemeClr val="accent5">
                    <a:lumMod val="10000"/>
                  </a:schemeClr>
                </a:solidFill>
              </a:rPr>
              <a:t>p.m. </a:t>
            </a:r>
          </a:p>
          <a:p>
            <a:pPr>
              <a:defRPr/>
            </a:pPr>
            <a:r>
              <a:rPr lang="en-US" sz="3600" b="1" dirty="0" smtClean="0">
                <a:solidFill>
                  <a:schemeClr val="accent5">
                    <a:lumMod val="10000"/>
                  </a:schemeClr>
                </a:solidFill>
              </a:rPr>
              <a:t>Standard </a:t>
            </a:r>
            <a:r>
              <a:rPr lang="en-US" sz="3600" b="1" dirty="0">
                <a:solidFill>
                  <a:schemeClr val="accent5">
                    <a:lumMod val="10000"/>
                  </a:schemeClr>
                </a:solidFill>
              </a:rPr>
              <a:t>Benefit Rate </a:t>
            </a:r>
            <a:r>
              <a:rPr lang="en-US" sz="3600" b="1" dirty="0" smtClean="0">
                <a:solidFill>
                  <a:schemeClr val="accent5">
                    <a:lumMod val="10000"/>
                  </a:schemeClr>
                </a:solidFill>
              </a:rPr>
              <a:t> </a:t>
            </a:r>
            <a:r>
              <a:rPr lang="en-US" sz="3600" b="1" dirty="0" err="1" smtClean="0">
                <a:solidFill>
                  <a:schemeClr val="accent5">
                    <a:lumMod val="10000"/>
                  </a:schemeClr>
                </a:solidFill>
              </a:rPr>
              <a:t>Rs</a:t>
            </a:r>
            <a:r>
              <a:rPr lang="en-US" sz="3600" b="1" dirty="0" smtClean="0">
                <a:solidFill>
                  <a:schemeClr val="accent5">
                    <a:lumMod val="10000"/>
                  </a:schemeClr>
                </a:solidFill>
              </a:rPr>
              <a:t>. 98</a:t>
            </a:r>
          </a:p>
          <a:p>
            <a:pPr>
              <a:defRPr/>
            </a:pPr>
            <a:r>
              <a:rPr lang="en-US" sz="3600" b="1" dirty="0" smtClean="0">
                <a:solidFill>
                  <a:schemeClr val="accent5">
                    <a:lumMod val="10000"/>
                  </a:schemeClr>
                </a:solidFill>
              </a:rPr>
              <a:t>Sickness </a:t>
            </a:r>
            <a:r>
              <a:rPr lang="en-US" sz="3600" b="1" dirty="0">
                <a:solidFill>
                  <a:schemeClr val="accent5">
                    <a:lumMod val="10000"/>
                  </a:schemeClr>
                </a:solidFill>
              </a:rPr>
              <a:t>Benefit = </a:t>
            </a:r>
            <a:r>
              <a:rPr lang="en-US" sz="3600" b="1" dirty="0" err="1" smtClean="0">
                <a:solidFill>
                  <a:schemeClr val="accent5">
                    <a:lumMod val="10000"/>
                  </a:schemeClr>
                </a:solidFill>
              </a:rPr>
              <a:t>Rs</a:t>
            </a:r>
            <a:r>
              <a:rPr lang="en-US" sz="3600" b="1" dirty="0" smtClean="0">
                <a:solidFill>
                  <a:schemeClr val="accent5">
                    <a:lumMod val="10000"/>
                  </a:schemeClr>
                </a:solidFill>
              </a:rPr>
              <a:t>. 98 + 20%</a:t>
            </a:r>
            <a:endParaRPr lang="en-US" sz="3600" b="1" dirty="0">
              <a:solidFill>
                <a:schemeClr val="accent5">
                  <a:lumMod val="10000"/>
                </a:schemeClr>
              </a:solidFill>
            </a:endParaRPr>
          </a:p>
          <a:p>
            <a:pPr>
              <a:defRPr/>
            </a:pPr>
            <a:r>
              <a:rPr lang="en-US" sz="3600" b="1" dirty="0">
                <a:solidFill>
                  <a:schemeClr val="accent5">
                    <a:lumMod val="10000"/>
                  </a:schemeClr>
                </a:solidFill>
              </a:rPr>
              <a:t>One month sickness </a:t>
            </a:r>
            <a:endParaRPr lang="en-US" sz="3600" b="1" dirty="0" smtClean="0">
              <a:solidFill>
                <a:schemeClr val="accent5">
                  <a:lumMod val="10000"/>
                </a:schemeClr>
              </a:solidFill>
            </a:endParaRPr>
          </a:p>
          <a:p>
            <a:pPr>
              <a:defRPr/>
            </a:pPr>
            <a:r>
              <a:rPr lang="en-US" sz="3600" b="1" dirty="0" smtClean="0">
                <a:solidFill>
                  <a:schemeClr val="accent5">
                    <a:lumMod val="10000"/>
                  </a:schemeClr>
                </a:solidFill>
              </a:rPr>
              <a:t>Sickness Benefit </a:t>
            </a:r>
            <a:r>
              <a:rPr lang="en-US" sz="3600" b="1" dirty="0">
                <a:solidFill>
                  <a:schemeClr val="accent5">
                    <a:lumMod val="10000"/>
                  </a:schemeClr>
                </a:solidFill>
              </a:rPr>
              <a:t>payable  is = </a:t>
            </a:r>
            <a:r>
              <a:rPr lang="en-US" sz="3600" b="1" dirty="0" err="1" smtClean="0">
                <a:solidFill>
                  <a:schemeClr val="accent5">
                    <a:lumMod val="10000"/>
                  </a:schemeClr>
                </a:solidFill>
              </a:rPr>
              <a:t>Rs</a:t>
            </a:r>
            <a:r>
              <a:rPr lang="en-US" sz="3600" b="1" dirty="0" smtClean="0">
                <a:solidFill>
                  <a:schemeClr val="accent5">
                    <a:lumMod val="10000"/>
                  </a:schemeClr>
                </a:solidFill>
              </a:rPr>
              <a:t>. 117.60x30= 3528.00</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752600"/>
          </a:xfrm>
        </p:spPr>
        <p:txBody>
          <a:bodyPr/>
          <a:lstStyle/>
          <a:p>
            <a:pPr eaLnBrk="1" hangingPunct="1">
              <a:defRPr/>
            </a:pPr>
            <a:r>
              <a:rPr lang="en-US" sz="3200" dirty="0" smtClean="0">
                <a:solidFill>
                  <a:srgbClr val="000000"/>
                </a:solidFill>
              </a:rPr>
              <a:t>Temporary Disablement Benefit</a:t>
            </a:r>
            <a:br>
              <a:rPr lang="en-US" sz="3200" dirty="0" smtClean="0">
                <a:solidFill>
                  <a:srgbClr val="000000"/>
                </a:solidFill>
              </a:rPr>
            </a:br>
            <a:r>
              <a:rPr lang="en-US" sz="3200" dirty="0" smtClean="0">
                <a:solidFill>
                  <a:srgbClr val="000000"/>
                </a:solidFill>
              </a:rPr>
              <a:t>from 01.07.2011</a:t>
            </a:r>
            <a:endParaRPr lang="en-US" sz="3200" dirty="0">
              <a:solidFill>
                <a:srgbClr val="000000"/>
              </a:solidFill>
            </a:endParaRPr>
          </a:p>
        </p:txBody>
      </p:sp>
      <p:sp>
        <p:nvSpPr>
          <p:cNvPr id="21507" name="Content Placeholder 2"/>
          <p:cNvSpPr>
            <a:spLocks noGrp="1"/>
          </p:cNvSpPr>
          <p:nvPr>
            <p:ph idx="1"/>
          </p:nvPr>
        </p:nvSpPr>
        <p:spPr>
          <a:xfrm>
            <a:off x="457200" y="3048000"/>
            <a:ext cx="8458200" cy="3078163"/>
          </a:xfrm>
        </p:spPr>
        <p:txBody>
          <a:bodyPr/>
          <a:lstStyle/>
          <a:p>
            <a:pPr eaLnBrk="1" hangingPunct="1"/>
            <a:r>
              <a:rPr lang="en-US" sz="3200" b="1" smtClean="0"/>
              <a:t>Wages Rs. 5000 p.m.</a:t>
            </a:r>
          </a:p>
          <a:p>
            <a:pPr eaLnBrk="1" hangingPunct="1"/>
            <a:r>
              <a:rPr lang="en-US" sz="3200" b="1" smtClean="0"/>
              <a:t>ADW 30000 / 183 = 163.93</a:t>
            </a:r>
          </a:p>
          <a:p>
            <a:pPr eaLnBrk="1" hangingPunct="1"/>
            <a:r>
              <a:rPr lang="en-US" sz="3200" b="1" smtClean="0"/>
              <a:t>So, the Standard Benefit Rate = 163.93</a:t>
            </a:r>
          </a:p>
          <a:p>
            <a:pPr eaLnBrk="1" hangingPunct="1"/>
            <a:r>
              <a:rPr lang="en-US" sz="3200" b="1" smtClean="0"/>
              <a:t>TDB per day = 90% of 163.93 = 148</a:t>
            </a:r>
          </a:p>
          <a:p>
            <a:pPr eaLnBrk="1" hangingPunct="1">
              <a:buFont typeface="Wingdings" pitchFamily="2" charset="2"/>
              <a:buNone/>
            </a:pPr>
            <a:endParaRPr lang="en-US" smtClean="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dir="r"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752600"/>
          </a:xfrm>
        </p:spPr>
        <p:txBody>
          <a:bodyPr/>
          <a:lstStyle/>
          <a:p>
            <a:pPr eaLnBrk="1" hangingPunct="1">
              <a:defRPr/>
            </a:pPr>
            <a:r>
              <a:rPr lang="en-US" sz="3200" dirty="0" smtClean="0"/>
              <a:t>Temporary Disablement Benefit</a:t>
            </a:r>
            <a:br>
              <a:rPr lang="en-US" sz="3200" dirty="0" smtClean="0"/>
            </a:br>
            <a:r>
              <a:rPr lang="en-US" sz="3200" dirty="0" smtClean="0"/>
              <a:t>up to 30.06.2011</a:t>
            </a:r>
            <a:endParaRPr lang="en-US" sz="3200" dirty="0"/>
          </a:p>
        </p:txBody>
      </p:sp>
      <p:sp>
        <p:nvSpPr>
          <p:cNvPr id="3" name="Content Placeholder 2"/>
          <p:cNvSpPr>
            <a:spLocks noGrp="1"/>
          </p:cNvSpPr>
          <p:nvPr>
            <p:ph idx="1"/>
          </p:nvPr>
        </p:nvSpPr>
        <p:spPr>
          <a:xfrm>
            <a:off x="457200" y="3048000"/>
            <a:ext cx="8458200" cy="3078163"/>
          </a:xfrm>
        </p:spPr>
        <p:txBody>
          <a:bodyPr/>
          <a:lstStyle/>
          <a:p>
            <a:pPr eaLnBrk="1" hangingPunct="1">
              <a:buFont typeface="Arial" pitchFamily="34" charset="0"/>
              <a:buChar char="•"/>
              <a:defRPr/>
            </a:pPr>
            <a:r>
              <a:rPr lang="en-US" sz="3200" b="1" dirty="0" smtClean="0"/>
              <a:t>Wages </a:t>
            </a:r>
            <a:r>
              <a:rPr lang="en-US" sz="3200" b="1" dirty="0" err="1" smtClean="0"/>
              <a:t>Rs</a:t>
            </a:r>
            <a:r>
              <a:rPr lang="en-US" sz="3200" b="1" dirty="0" smtClean="0"/>
              <a:t>. 5000 p.m.</a:t>
            </a:r>
          </a:p>
          <a:p>
            <a:pPr eaLnBrk="1" hangingPunct="1">
              <a:buFont typeface="Arial" pitchFamily="34" charset="0"/>
              <a:buChar char="•"/>
              <a:defRPr/>
            </a:pPr>
            <a:r>
              <a:rPr lang="en-US" sz="3200" b="1" dirty="0" smtClean="0"/>
              <a:t>Average Daily Wages  = </a:t>
            </a:r>
            <a:r>
              <a:rPr lang="en-US" sz="3200" b="1" dirty="0"/>
              <a:t>30000 x 115% = 34500 divided by 183 = 188</a:t>
            </a:r>
          </a:p>
          <a:p>
            <a:pPr eaLnBrk="1" hangingPunct="1">
              <a:buFont typeface="Arial" pitchFamily="34" charset="0"/>
              <a:buChar char="•"/>
              <a:defRPr/>
            </a:pPr>
            <a:r>
              <a:rPr lang="en-US" sz="3200" b="1" dirty="0" smtClean="0"/>
              <a:t>Standard Benefit Rate = </a:t>
            </a:r>
            <a:r>
              <a:rPr lang="en-US" sz="3200" b="1" dirty="0" err="1" smtClean="0"/>
              <a:t>Rs</a:t>
            </a:r>
            <a:r>
              <a:rPr lang="en-US" sz="3200" b="1" dirty="0" smtClean="0"/>
              <a:t>. 98</a:t>
            </a:r>
          </a:p>
          <a:p>
            <a:pPr eaLnBrk="1" hangingPunct="1">
              <a:buFont typeface="Arial" pitchFamily="34" charset="0"/>
              <a:buChar char="•"/>
              <a:defRPr/>
            </a:pPr>
            <a:r>
              <a:rPr lang="en-US" sz="3200" b="1" dirty="0" smtClean="0"/>
              <a:t>TDB per day = 98+49= 147</a:t>
            </a:r>
          </a:p>
          <a:p>
            <a:pPr eaLnBrk="1" hangingPunct="1">
              <a:buFont typeface="Arial" pitchFamily="34" charset="0"/>
              <a:buChar char="•"/>
              <a:defRPr/>
            </a:pPr>
            <a:endParaRPr lang="en-US" sz="3200" b="1" dirty="0" smtClean="0"/>
          </a:p>
          <a:p>
            <a:pPr eaLnBrk="1" hangingPunct="1">
              <a:buFont typeface="Arial" pitchFamily="34" charset="0"/>
              <a:buChar char="•"/>
              <a:defRPr/>
            </a:pPr>
            <a:endParaRPr lang="en-US" sz="3200" b="1" dirty="0" smtClean="0"/>
          </a:p>
          <a:p>
            <a:pPr marL="0" indent="0" eaLnBrk="1" hangingPunct="1">
              <a:buFont typeface="Arial" charset="0"/>
              <a:buNone/>
              <a:defRPr/>
            </a:pPr>
            <a:endParaRPr lang="en-US" sz="3200" b="1" dirty="0"/>
          </a:p>
          <a:p>
            <a:pPr eaLnBrk="1" hangingPunct="1">
              <a:buFont typeface="Wingdings" pitchFamily="2" charset="2"/>
              <a:buNone/>
              <a:defRPr/>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362200"/>
          </a:xfrm>
        </p:spPr>
        <p:txBody>
          <a:bodyPr/>
          <a:lstStyle/>
          <a:p>
            <a:pPr eaLnBrk="1" hangingPunct="1">
              <a:defRPr/>
            </a:pPr>
            <a:r>
              <a:rPr lang="en-US" dirty="0" smtClean="0"/>
              <a:t>Maternity Benefit</a:t>
            </a:r>
            <a:br>
              <a:rPr lang="en-US" dirty="0" smtClean="0"/>
            </a:br>
            <a:r>
              <a:rPr lang="en-US" dirty="0" smtClean="0"/>
              <a:t>from 01.07.2011</a:t>
            </a:r>
            <a:endParaRPr lang="en-US" dirty="0"/>
          </a:p>
        </p:txBody>
      </p:sp>
      <p:sp>
        <p:nvSpPr>
          <p:cNvPr id="23555" name="Content Placeholder 2"/>
          <p:cNvSpPr>
            <a:spLocks noGrp="1"/>
          </p:cNvSpPr>
          <p:nvPr>
            <p:ph idx="1"/>
          </p:nvPr>
        </p:nvSpPr>
        <p:spPr>
          <a:xfrm>
            <a:off x="2362200" y="3124200"/>
            <a:ext cx="6324600" cy="3001963"/>
          </a:xfrm>
        </p:spPr>
        <p:txBody>
          <a:bodyPr/>
          <a:lstStyle/>
          <a:p>
            <a:pPr eaLnBrk="1" hangingPunct="1"/>
            <a:r>
              <a:rPr lang="en-US" b="1" smtClean="0">
                <a:solidFill>
                  <a:srgbClr val="0000FF"/>
                </a:solidFill>
              </a:rPr>
              <a:t>Wages Rs. 5000 p.m. </a:t>
            </a:r>
          </a:p>
          <a:p>
            <a:pPr eaLnBrk="1" hangingPunct="1"/>
            <a:r>
              <a:rPr lang="en-US" b="1" smtClean="0">
                <a:solidFill>
                  <a:srgbClr val="0000FF"/>
                </a:solidFill>
              </a:rPr>
              <a:t>Standard Benefit Rate Rs. 163.93</a:t>
            </a:r>
          </a:p>
          <a:p>
            <a:pPr eaLnBrk="1" hangingPunct="1"/>
            <a:r>
              <a:rPr lang="en-US" b="1" smtClean="0">
                <a:solidFill>
                  <a:srgbClr val="0000FF"/>
                </a:solidFill>
              </a:rPr>
              <a:t>Maternity Benefit = SBR  = 164</a:t>
            </a:r>
          </a:p>
          <a:p>
            <a:pPr eaLnBrk="1" hangingPunct="1"/>
            <a:r>
              <a:rPr lang="en-US" b="1" smtClean="0">
                <a:solidFill>
                  <a:srgbClr val="0000FF"/>
                </a:solidFill>
              </a:rPr>
              <a:t>One month MB = 164x30 = 4920</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dir="d"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54000">
              <a:schemeClr val="bg1">
                <a:tint val="80000"/>
                <a:satMod val="250000"/>
              </a:schemeClr>
            </a:gs>
            <a:gs pos="76000">
              <a:schemeClr val="bg1">
                <a:tint val="90000"/>
                <a:shade val="90000"/>
                <a:satMod val="200000"/>
              </a:schemeClr>
            </a:gs>
            <a:gs pos="92000">
              <a:schemeClr val="bg1">
                <a:tint val="90000"/>
                <a:shade val="70000"/>
                <a:satMod val="250000"/>
              </a:schemeClr>
            </a:gs>
            <a:gs pos="51000">
              <a:schemeClr val="bg1">
                <a:tint val="80000"/>
                <a:satMod val="250000"/>
              </a:schemeClr>
            </a:gs>
            <a:gs pos="63000">
              <a:srgbClr val="66FF66"/>
            </a:gs>
          </a:gsLst>
          <a:path path="rect">
            <a:fillToRect l="100000" b="100000"/>
          </a:path>
          <a:tileRect t="-100000" r="-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600200"/>
          </a:xfrm>
        </p:spPr>
        <p:txBody>
          <a:bodyPr/>
          <a:lstStyle/>
          <a:p>
            <a:pPr eaLnBrk="1" hangingPunct="1">
              <a:defRPr/>
            </a:pPr>
            <a:r>
              <a:rPr lang="en-US" dirty="0" smtClean="0"/>
              <a:t>Maternity Benefit</a:t>
            </a:r>
            <a:br>
              <a:rPr lang="en-US" dirty="0" smtClean="0"/>
            </a:br>
            <a:r>
              <a:rPr lang="en-US" dirty="0" smtClean="0"/>
              <a:t>up to 30.06.2011</a:t>
            </a:r>
            <a:endParaRPr lang="en-US" dirty="0"/>
          </a:p>
        </p:txBody>
      </p:sp>
      <p:sp>
        <p:nvSpPr>
          <p:cNvPr id="24579" name="Content Placeholder 2"/>
          <p:cNvSpPr>
            <a:spLocks noGrp="1"/>
          </p:cNvSpPr>
          <p:nvPr>
            <p:ph idx="1"/>
          </p:nvPr>
        </p:nvSpPr>
        <p:spPr>
          <a:xfrm>
            <a:off x="457200" y="2895600"/>
            <a:ext cx="8229600" cy="3230563"/>
          </a:xfrm>
        </p:spPr>
        <p:txBody>
          <a:bodyPr/>
          <a:lstStyle/>
          <a:p>
            <a:pPr eaLnBrk="1" hangingPunct="1"/>
            <a:r>
              <a:rPr lang="en-US" b="1" smtClean="0">
                <a:solidFill>
                  <a:srgbClr val="0000FF"/>
                </a:solidFill>
              </a:rPr>
              <a:t>Wages Rs. 5000 p.m. </a:t>
            </a:r>
          </a:p>
          <a:p>
            <a:pPr eaLnBrk="1" hangingPunct="1"/>
            <a:r>
              <a:rPr lang="en-US" b="1" smtClean="0">
                <a:solidFill>
                  <a:srgbClr val="0000FF"/>
                </a:solidFill>
              </a:rPr>
              <a:t>Standard Benefit Rate Rs. 98</a:t>
            </a:r>
          </a:p>
          <a:p>
            <a:pPr eaLnBrk="1" hangingPunct="1"/>
            <a:r>
              <a:rPr lang="en-US" b="1" smtClean="0">
                <a:solidFill>
                  <a:srgbClr val="0000FF"/>
                </a:solidFill>
              </a:rPr>
              <a:t>Maternity Benefit = SBR x 2 = 196</a:t>
            </a:r>
          </a:p>
          <a:p>
            <a:pPr eaLnBrk="1" hangingPunct="1"/>
            <a:r>
              <a:rPr lang="en-US" b="1" smtClean="0">
                <a:solidFill>
                  <a:srgbClr val="0000FF"/>
                </a:solidFill>
              </a:rPr>
              <a:t>One month MB = 196 x30 = 5880</a:t>
            </a:r>
          </a:p>
        </p:txBody>
      </p:sp>
    </p:spTree>
  </p:cSld>
  <p:clrMapOvr>
    <a:masterClrMapping/>
  </p:clrMapOvr>
  <mc:AlternateContent xmlns:mc="http://schemas.openxmlformats.org/markup-compatibility/2006" xmlns:p14="http://schemas.microsoft.com/office/powerpoint/2010/main">
    <mc:Choice Requires="p14">
      <p:transition spd="slow" p14:dur="2000">
        <p14:prism dir="u"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39999">
              <a:srgbClr val="85C2FF"/>
            </a:gs>
            <a:gs pos="70000">
              <a:srgbClr val="C4D6EB"/>
            </a:gs>
            <a:gs pos="100000">
              <a:srgbClr val="FFEBFA"/>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2560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457200"/>
            <a:ext cx="7772400" cy="4572000"/>
          </a:xfrm>
        </p:spPr>
        <p:txBody>
          <a:bodyPr>
            <a:normAutofit fontScale="90000"/>
          </a:bodyPr>
          <a:lstStyle/>
          <a:p>
            <a:pPr>
              <a:defRPr/>
            </a:pPr>
            <a:r>
              <a:rPr sz="9600">
                <a:solidFill>
                  <a:srgbClr val="660066"/>
                </a:solidFill>
                <a:latin typeface="Bernard MT Condensed" pitchFamily="18" charset="0"/>
              </a:rPr>
              <a:t/>
            </a:r>
            <a:br>
              <a:rPr sz="9600">
                <a:solidFill>
                  <a:srgbClr val="660066"/>
                </a:solidFill>
                <a:latin typeface="Bernard MT Condensed" pitchFamily="18" charset="0"/>
              </a:rPr>
            </a:br>
            <a:r>
              <a:rPr sz="9600">
                <a:solidFill>
                  <a:srgbClr val="660066"/>
                </a:solidFill>
                <a:latin typeface="Bernard MT Condensed" pitchFamily="18" charset="0"/>
              </a:rPr>
              <a:t/>
            </a:r>
            <a:br>
              <a:rPr sz="9600">
                <a:solidFill>
                  <a:srgbClr val="660066"/>
                </a:solidFill>
                <a:latin typeface="Bernard MT Condensed" pitchFamily="18" charset="0"/>
              </a:rPr>
            </a:br>
            <a:r>
              <a:rPr sz="9600">
                <a:solidFill>
                  <a:srgbClr val="660066"/>
                </a:solidFill>
                <a:latin typeface="Bernard MT Condensed" pitchFamily="18" charset="0"/>
              </a:rPr>
              <a:t/>
            </a:r>
            <a:br>
              <a:rPr sz="9600">
                <a:solidFill>
                  <a:srgbClr val="660066"/>
                </a:solidFill>
                <a:latin typeface="Bernard MT Condensed" pitchFamily="18" charset="0"/>
              </a:rPr>
            </a:br>
            <a:r>
              <a:rPr sz="9600" err="1">
                <a:solidFill>
                  <a:srgbClr val="0000FF"/>
                </a:solidFill>
                <a:latin typeface="Clarendon Condensed" pitchFamily="18" charset="0"/>
              </a:rPr>
              <a:t>Thankyou</a:t>
            </a:r>
            <a:r>
              <a:rPr sz="9600">
                <a:solidFill>
                  <a:srgbClr val="0000FF"/>
                </a:solidFill>
                <a:latin typeface="Clarendon Condensed" pitchFamily="18" charset="0"/>
              </a:rPr>
              <a:t>!</a:t>
            </a:r>
            <a:r>
              <a:rPr sz="9600">
                <a:solidFill>
                  <a:srgbClr val="0000FF"/>
                </a:solidFill>
                <a:latin typeface="Cooper Black" pitchFamily="18" charset="0"/>
              </a:rPr>
              <a:t/>
            </a:r>
            <a:br>
              <a:rPr sz="9600">
                <a:solidFill>
                  <a:srgbClr val="0000FF"/>
                </a:solidFill>
                <a:latin typeface="Cooper Black" pitchFamily="18" charset="0"/>
              </a:rPr>
            </a:br>
            <a:endParaRPr sz="9600">
              <a:solidFill>
                <a:srgbClr val="0000FF"/>
              </a:solidFill>
              <a:latin typeface="Cooper Black" pitchFamily="18" charset="0"/>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8" presetClass="entr" presetSubtype="0" accel="50000" fill="hold" grpId="2" nodeType="withEffect">
                                  <p:stCondLst>
                                    <p:cond delay="0"/>
                                  </p:stCondLst>
                                  <p:iterate type="lt">
                                    <p:tmPct val="69000"/>
                                  </p:iterate>
                                  <p:childTnLst>
                                    <p:set>
                                      <p:cBhvr>
                                        <p:cTn id="6" dur="1" fill="hold">
                                          <p:stCondLst>
                                            <p:cond delay="0"/>
                                          </p:stCondLst>
                                        </p:cTn>
                                        <p:tgtEl>
                                          <p:spTgt spid="2"/>
                                        </p:tgtEl>
                                        <p:attrNameLst>
                                          <p:attrName>style.visibility</p:attrName>
                                        </p:attrNameLst>
                                      </p:cBhvr>
                                      <p:to>
                                        <p:strVal val="visible"/>
                                      </p:to>
                                    </p:set>
                                    <p:set>
                                      <p:cBhvr>
                                        <p:cTn id="7" dur="910" fill="hold">
                                          <p:stCondLst>
                                            <p:cond delay="0"/>
                                          </p:stCondLst>
                                        </p:cTn>
                                        <p:tgtEl>
                                          <p:spTgt spid="2"/>
                                        </p:tgtEl>
                                        <p:attrNameLst>
                                          <p:attrName>style.rotation</p:attrName>
                                        </p:attrNameLst>
                                      </p:cBhvr>
                                      <p:to>
                                        <p:strVal val="-45.0"/>
                                      </p:to>
                                    </p:set>
                                    <p:anim calcmode="lin" valueType="num">
                                      <p:cBhvr>
                                        <p:cTn id="8" dur="910" fill="hold">
                                          <p:stCondLst>
                                            <p:cond delay="910"/>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910"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312" decel="50000" autoRev="1" fill="hold">
                                          <p:stCondLst>
                                            <p:cond delay="910"/>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272" fill="hold">
                                          <p:stCondLst>
                                            <p:cond delay="1728"/>
                                          </p:stCondLst>
                                        </p:cTn>
                                        <p:tgtEl>
                                          <p:spTgt spid="2"/>
                                        </p:tgtEl>
                                        <p:attrNameLst>
                                          <p:attrName>ppt_y</p:attrName>
                                        </p:attrNameLst>
                                      </p:cBhvr>
                                      <p:tavLst>
                                        <p:tav tm="0">
                                          <p:val>
                                            <p:strVal val="#ppt_y-(0.354*#ppt_w-0.172*#ppt_h)"/>
                                          </p:val>
                                        </p:tav>
                                        <p:tav tm="100000">
                                          <p:val>
                                            <p:strVal val="#ppt_y"/>
                                          </p:val>
                                        </p:tav>
                                      </p:tavLst>
                                    </p:anim>
                                  </p:childTnLst>
                                </p:cTn>
                              </p:par>
                            </p:childTnLst>
                          </p:cTn>
                        </p:par>
                        <p:par>
                          <p:cTn id="12" fill="hold" nodeType="afterGroup">
                            <p:stCondLst>
                              <p:cond delay="13040"/>
                            </p:stCondLst>
                            <p:childTnLst>
                              <p:par>
                                <p:cTn id="13" presetID="34" presetClass="emph" presetSubtype="0" fill="hold" grpId="0" nodeType="afterEffect">
                                  <p:stCondLst>
                                    <p:cond delay="0"/>
                                  </p:stCondLst>
                                  <p:iterate type="lt">
                                    <p:tmPct val="10000"/>
                                  </p:iterate>
                                  <p:childTnLst>
                                    <p:animMotion origin="layout" path="M 0 0.07222 L 0 4.44444E-6 " pathEditMode="relative" rAng="0" ptsTypes="AA">
                                      <p:cBhvr>
                                        <p:cTn id="14" dur="250" accel="50000" decel="50000" autoRev="1" fill="hold">
                                          <p:stCondLst>
                                            <p:cond delay="0"/>
                                          </p:stCondLst>
                                        </p:cTn>
                                        <p:tgtEl>
                                          <p:spTgt spid="2"/>
                                        </p:tgtEl>
                                        <p:attrNameLst>
                                          <p:attrName>ppt_x</p:attrName>
                                          <p:attrName>ppt_y</p:attrName>
                                        </p:attrNameLst>
                                      </p:cBhvr>
                                      <p:rCtr x="0" y="-3611"/>
                                    </p:animMotion>
                                    <p:animRot by="1500000">
                                      <p:cBhvr>
                                        <p:cTn id="15" dur="125" fill="hold">
                                          <p:stCondLst>
                                            <p:cond delay="0"/>
                                          </p:stCondLst>
                                        </p:cTn>
                                        <p:tgtEl>
                                          <p:spTgt spid="2"/>
                                        </p:tgtEl>
                                        <p:attrNameLst>
                                          <p:attrName>r</p:attrName>
                                        </p:attrNameLst>
                                      </p:cBhvr>
                                    </p:animRot>
                                    <p:animRot by="-1500000">
                                      <p:cBhvr>
                                        <p:cTn id="16" dur="125" fill="hold">
                                          <p:stCondLst>
                                            <p:cond delay="125"/>
                                          </p:stCondLst>
                                        </p:cTn>
                                        <p:tgtEl>
                                          <p:spTgt spid="2"/>
                                        </p:tgtEl>
                                        <p:attrNameLst>
                                          <p:attrName>r</p:attrName>
                                        </p:attrNameLst>
                                      </p:cBhvr>
                                    </p:animRot>
                                    <p:animRot by="-1500000">
                                      <p:cBhvr>
                                        <p:cTn id="17" dur="125" fill="hold">
                                          <p:stCondLst>
                                            <p:cond delay="250"/>
                                          </p:stCondLst>
                                        </p:cTn>
                                        <p:tgtEl>
                                          <p:spTgt spid="2"/>
                                        </p:tgtEl>
                                        <p:attrNameLst>
                                          <p:attrName>r</p:attrName>
                                        </p:attrNameLst>
                                      </p:cBhvr>
                                    </p:animRot>
                                    <p:animRot by="1500000">
                                      <p:cBhvr>
                                        <p:cTn id="18" dur="125" fill="hold">
                                          <p:stCondLst>
                                            <p:cond delay="375"/>
                                          </p:stCondLst>
                                        </p:cTn>
                                        <p:tgtEl>
                                          <p:spTgt spid="2"/>
                                        </p:tgtEl>
                                        <p:attrNameLst>
                                          <p:attrName>r</p:attrName>
                                        </p:attrNameLst>
                                      </p:cBhvr>
                                    </p:animRot>
                                  </p:childTnLst>
                                </p:cTn>
                              </p:par>
                            </p:childTnLst>
                          </p:cTn>
                        </p:par>
                        <p:par>
                          <p:cTn id="19" fill="hold" nodeType="afterGroup">
                            <p:stCondLst>
                              <p:cond delay="13940"/>
                            </p:stCondLst>
                            <p:childTnLst>
                              <p:par>
                                <p:cTn id="20" presetID="2" presetClass="exit" presetSubtype="3" fill="hold" grpId="1" nodeType="afterEffect">
                                  <p:stCondLst>
                                    <p:cond delay="0"/>
                                  </p:stCondLst>
                                  <p:iterate type="lt">
                                    <p:tmPct val="10000"/>
                                  </p:iterate>
                                  <p:childTnLst>
                                    <p:anim calcmode="lin" valueType="num">
                                      <p:cBhvr additive="base">
                                        <p:cTn id="21" dur="5000"/>
                                        <p:tgtEl>
                                          <p:spTgt spid="2"/>
                                        </p:tgtEl>
                                        <p:attrNameLst>
                                          <p:attrName>ppt_x</p:attrName>
                                        </p:attrNameLst>
                                      </p:cBhvr>
                                      <p:tavLst>
                                        <p:tav tm="0">
                                          <p:val>
                                            <p:strVal val="ppt_x"/>
                                          </p:val>
                                        </p:tav>
                                        <p:tav tm="100000">
                                          <p:val>
                                            <p:strVal val="1+ppt_w/2"/>
                                          </p:val>
                                        </p:tav>
                                      </p:tavLst>
                                    </p:anim>
                                    <p:anim calcmode="lin" valueType="num">
                                      <p:cBhvr additive="base">
                                        <p:cTn id="22" dur="5000"/>
                                        <p:tgtEl>
                                          <p:spTgt spid="2"/>
                                        </p:tgtEl>
                                        <p:attrNameLst>
                                          <p:attrName>ppt_y</p:attrName>
                                        </p:attrNameLst>
                                      </p:cBhvr>
                                      <p:tavLst>
                                        <p:tav tm="0">
                                          <p:val>
                                            <p:strVal val="ppt_y"/>
                                          </p:val>
                                        </p:tav>
                                        <p:tav tm="100000">
                                          <p:val>
                                            <p:strVal val="0-ppt_h/2"/>
                                          </p:val>
                                        </p:tav>
                                      </p:tavLst>
                                    </p:anim>
                                    <p:set>
                                      <p:cBhvr>
                                        <p:cTn id="23" dur="1" fill="hold">
                                          <p:stCondLst>
                                            <p:cond delay="4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4.jpeg"/></Relationships>
</file>

<file path=ppt/theme/_rels/theme7.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Executive">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华文楷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华文新魏"/>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华文新魏"/>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6.xml><?xml version="1.0" encoding="utf-8"?>
<a:theme xmlns:a="http://schemas.openxmlformats.org/drawingml/2006/main" name="Austin">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Austin">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1_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8.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majorFont>
      <a:minorFont>
        <a:latin typeface="Trebuchet MS"/>
        <a:ea typeface=""/>
        <a:cs typeface=""/>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1286</TotalTime>
  <Words>2152</Words>
  <Application>Microsoft Macintosh PowerPoint</Application>
  <PresentationFormat>On-screen Show (4:3)</PresentationFormat>
  <Paragraphs>224</Paragraphs>
  <Slides>30</Slides>
  <Notes>1</Notes>
  <HiddenSlides>0</HiddenSlides>
  <MMClips>0</MMClips>
  <ScaleCrop>false</ScaleCrop>
  <HeadingPairs>
    <vt:vector size="4" baseType="variant">
      <vt:variant>
        <vt:lpstr>Theme</vt:lpstr>
      </vt:variant>
      <vt:variant>
        <vt:i4>9</vt:i4>
      </vt:variant>
      <vt:variant>
        <vt:lpstr>Slide Titles</vt:lpstr>
      </vt:variant>
      <vt:variant>
        <vt:i4>30</vt:i4>
      </vt:variant>
    </vt:vector>
  </HeadingPairs>
  <TitlesOfParts>
    <vt:vector size="39" baseType="lpstr">
      <vt:lpstr>Office Theme</vt:lpstr>
      <vt:lpstr>Apex</vt:lpstr>
      <vt:lpstr>Executive</vt:lpstr>
      <vt:lpstr>1_Office Theme</vt:lpstr>
      <vt:lpstr>BlackTie</vt:lpstr>
      <vt:lpstr>Austin</vt:lpstr>
      <vt:lpstr>1_Austin</vt:lpstr>
      <vt:lpstr>Slipstream</vt:lpstr>
      <vt:lpstr>2_Office Theme</vt:lpstr>
      <vt:lpstr> Welcome  to the Presentation on the recent Amendments relating to   Average Daily Wages in the ESI (Central) Rules</vt:lpstr>
      <vt:lpstr>PowerPoint Presentation</vt:lpstr>
      <vt:lpstr>Benefits under  the ESI Act, 1948 before &amp; after 01.07.2011  A comparison </vt:lpstr>
      <vt:lpstr>Benefit rates  </vt:lpstr>
      <vt:lpstr>PowerPoint Presentation</vt:lpstr>
      <vt:lpstr>PowerPoint Presentation</vt:lpstr>
      <vt:lpstr>PowerPoint Presentation</vt:lpstr>
      <vt:lpstr>PowerPoint Presentation</vt:lpstr>
      <vt:lpstr>PowerPoint Presentation</vt:lpstr>
      <vt:lpstr>PowerPoint Presentation</vt:lpstr>
      <vt:lpstr>Maternity Benefit Act, 1961</vt:lpstr>
      <vt:lpstr>How does it happen?</vt:lpstr>
      <vt:lpstr>The concept behind the 115% formula</vt:lpstr>
      <vt:lpstr>PowerPoint Presentation</vt:lpstr>
      <vt:lpstr>PowerPoint Presentation</vt:lpstr>
      <vt:lpstr>PowerPoint Presentation</vt:lpstr>
      <vt:lpstr>History of  Maternity Benefit Act</vt:lpstr>
      <vt:lpstr>      Maternity Benefit Act, 1961</vt:lpstr>
      <vt:lpstr>Wages as per the MB Act, 1961</vt:lpstr>
      <vt:lpstr>Average daily wages for the purpose of benefits as per the ESI (Central) Rules, 1950 from 01.07.2011</vt:lpstr>
      <vt:lpstr>Average daily wages for the purpose of benefits as per the ESI (Central) Rules, 1950 up to 30.06.2011</vt:lpstr>
      <vt:lpstr>Standard Benefit Rate as per the ESI (Central) Rules, 1950 from 01.07.2011</vt:lpstr>
      <vt:lpstr>Sickness Benefit</vt:lpstr>
      <vt:lpstr>Sickness  Benefit from 01.07.2011 </vt:lpstr>
      <vt:lpstr>Sickness  Benefit  up to 30.06.2011 </vt:lpstr>
      <vt:lpstr>Temporary Disablement Benefit from 01.07.2011</vt:lpstr>
      <vt:lpstr>Temporary Disablement Benefit up to 30.06.2011</vt:lpstr>
      <vt:lpstr>Maternity Benefit from 01.07.2011</vt:lpstr>
      <vt:lpstr>Maternity Benefit up to 30.06.2011</vt:lpstr>
      <vt:lpstr>   Thankyou! </vt:lpstr>
    </vt:vector>
  </TitlesOfParts>
  <Company>Indian Institute of Management Ahmedabad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ESI Corporation</dc:title>
  <dc:creator>iimguest</dc:creator>
  <cp:lastModifiedBy>Nadaraasan R</cp:lastModifiedBy>
  <cp:revision>200</cp:revision>
  <dcterms:created xsi:type="dcterms:W3CDTF">2005-12-09T15:58:20Z</dcterms:created>
  <dcterms:modified xsi:type="dcterms:W3CDTF">2012-09-27T01:12:47Z</dcterms:modified>
</cp:coreProperties>
</file>