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2" r:id="rId3"/>
    <p:sldId id="257" r:id="rId4"/>
    <p:sldId id="258" r:id="rId5"/>
    <p:sldId id="259" r:id="rId6"/>
    <p:sldId id="260" r:id="rId7"/>
    <p:sldId id="261" r:id="rId8"/>
    <p:sldId id="267" r:id="rId9"/>
    <p:sldId id="263" r:id="rId10"/>
    <p:sldId id="264" r:id="rId11"/>
    <p:sldId id="265" r:id="rId12"/>
    <p:sldId id="271" r:id="rId13"/>
    <p:sldId id="273" r:id="rId14"/>
    <p:sldId id="266" r:id="rId15"/>
    <p:sldId id="269" r:id="rId16"/>
    <p:sldId id="270" r:id="rId17"/>
    <p:sldId id="274" r:id="rId18"/>
    <p:sldId id="27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4000"/>
    <a:srgbClr val="008080"/>
    <a:srgbClr val="0000FF"/>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76" y="-112"/>
      </p:cViewPr>
      <p:guideLst>
        <p:guide orient="horz" pos="2160"/>
        <p:guide pos="2880"/>
      </p:guideLst>
    </p:cSldViewPr>
  </p:slideViewPr>
  <p:notesTextViewPr>
    <p:cViewPr>
      <p:scale>
        <a:sx n="1" d="1"/>
        <a:sy n="1" d="1"/>
      </p:scale>
      <p:origin x="0" y="0"/>
    </p:cViewPr>
  </p:notesTextViewPr>
  <p:sorterViewPr>
    <p:cViewPr>
      <p:scale>
        <a:sx n="89" d="100"/>
        <a:sy n="89"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E621F9-AC3F-CE4A-BA6E-74833EF7DC75}" type="datetimeFigureOut">
              <a:rPr lang="en-US" smtClean="0"/>
              <a:t>03/10/12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2ECFDC-BC11-304E-AA5B-4DF1C1C959F7}" type="slidenum">
              <a:rPr lang="en-US" smtClean="0"/>
              <a:t>‹#›</a:t>
            </a:fld>
            <a:endParaRPr lang="en-US"/>
          </a:p>
        </p:txBody>
      </p:sp>
    </p:spTree>
    <p:extLst>
      <p:ext uri="{BB962C8B-B14F-4D97-AF65-F5344CB8AC3E}">
        <p14:creationId xmlns:p14="http://schemas.microsoft.com/office/powerpoint/2010/main" val="246034107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2ECFDC-BC11-304E-AA5B-4DF1C1C959F7}" type="slidenum">
              <a:rPr lang="en-US" smtClean="0"/>
              <a:t>1</a:t>
            </a:fld>
            <a:endParaRPr lang="en-US"/>
          </a:p>
        </p:txBody>
      </p:sp>
    </p:spTree>
    <p:extLst>
      <p:ext uri="{BB962C8B-B14F-4D97-AF65-F5344CB8AC3E}">
        <p14:creationId xmlns:p14="http://schemas.microsoft.com/office/powerpoint/2010/main" val="1090422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A38CD3-FCE8-49A8-AA57-832387177994}" type="datetimeFigureOut">
              <a:rPr lang="en-US" smtClean="0"/>
              <a:t>03/10/12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3723671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A38CD3-FCE8-49A8-AA57-832387177994}" type="datetimeFigureOut">
              <a:rPr lang="en-US" smtClean="0"/>
              <a:t>03/10/12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2100109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A38CD3-FCE8-49A8-AA57-832387177994}" type="datetimeFigureOut">
              <a:rPr lang="en-US" smtClean="0"/>
              <a:t>03/10/12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2549595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A38CD3-FCE8-49A8-AA57-832387177994}" type="datetimeFigureOut">
              <a:rPr lang="en-US" smtClean="0"/>
              <a:t>03/10/12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841476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A38CD3-FCE8-49A8-AA57-832387177994}" type="datetimeFigureOut">
              <a:rPr lang="en-US" smtClean="0"/>
              <a:t>03/10/12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3335895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A38CD3-FCE8-49A8-AA57-832387177994}" type="datetimeFigureOut">
              <a:rPr lang="en-US" smtClean="0"/>
              <a:t>03/10/12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3815664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A38CD3-FCE8-49A8-AA57-832387177994}" type="datetimeFigureOut">
              <a:rPr lang="en-US" smtClean="0"/>
              <a:t>03/10/12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3063057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A38CD3-FCE8-49A8-AA57-832387177994}" type="datetimeFigureOut">
              <a:rPr lang="en-US" smtClean="0"/>
              <a:t>03/10/12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3548644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A38CD3-FCE8-49A8-AA57-832387177994}" type="datetimeFigureOut">
              <a:rPr lang="en-US" smtClean="0"/>
              <a:t>03/10/12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2505440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A38CD3-FCE8-49A8-AA57-832387177994}" type="datetimeFigureOut">
              <a:rPr lang="en-US" smtClean="0"/>
              <a:t>03/10/12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2413113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A38CD3-FCE8-49A8-AA57-832387177994}" type="datetimeFigureOut">
              <a:rPr lang="en-US" smtClean="0"/>
              <a:t>03/10/12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8BF84-F62A-4970-9F95-3F4CDA910821}" type="slidenum">
              <a:rPr lang="en-US" smtClean="0"/>
              <a:t>‹#›</a:t>
            </a:fld>
            <a:endParaRPr lang="en-US"/>
          </a:p>
        </p:txBody>
      </p:sp>
    </p:spTree>
    <p:extLst>
      <p:ext uri="{BB962C8B-B14F-4D97-AF65-F5344CB8AC3E}">
        <p14:creationId xmlns:p14="http://schemas.microsoft.com/office/powerpoint/2010/main" val="17571888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A38CD3-FCE8-49A8-AA57-832387177994}" type="datetimeFigureOut">
              <a:rPr lang="en-US" smtClean="0"/>
              <a:t>03/10/12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38BF84-F62A-4970-9F95-3F4CDA910821}" type="slidenum">
              <a:rPr lang="en-US" smtClean="0"/>
              <a:t>‹#›</a:t>
            </a:fld>
            <a:endParaRPr lang="en-US"/>
          </a:p>
        </p:txBody>
      </p:sp>
    </p:spTree>
    <p:extLst>
      <p:ext uri="{BB962C8B-B14F-4D97-AF65-F5344CB8AC3E}">
        <p14:creationId xmlns:p14="http://schemas.microsoft.com/office/powerpoint/2010/main" val="116466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 Id="rId3"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 Id="rId3" Type="http://schemas.openxmlformats.org/officeDocument/2006/relationships/image" Target="../media/image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8077200" cy="3432175"/>
          </a:xfrm>
        </p:spPr>
        <p:txBody>
          <a:bodyPr>
            <a:normAutofit fontScale="90000"/>
          </a:bodyPr>
          <a:lstStyle/>
          <a:p>
            <a:r>
              <a:rPr lang="en-US" b="1" dirty="0" smtClean="0">
                <a:solidFill>
                  <a:schemeClr val="tx2">
                    <a:lumMod val="75000"/>
                  </a:schemeClr>
                </a:solidFill>
                <a:latin typeface="Wide Latin"/>
                <a:cs typeface="Wide Latin"/>
              </a:rPr>
              <a:t>Welcome </a:t>
            </a:r>
            <a:br>
              <a:rPr lang="en-US" b="1" dirty="0" smtClean="0">
                <a:solidFill>
                  <a:schemeClr val="tx2">
                    <a:lumMod val="75000"/>
                  </a:schemeClr>
                </a:solidFill>
                <a:latin typeface="Wide Latin"/>
                <a:cs typeface="Wide Latin"/>
              </a:rPr>
            </a:br>
            <a:r>
              <a:rPr lang="en-US" b="1" dirty="0" smtClean="0">
                <a:solidFill>
                  <a:schemeClr val="tx2">
                    <a:lumMod val="75000"/>
                  </a:schemeClr>
                </a:solidFill>
                <a:latin typeface="Wide Latin"/>
                <a:cs typeface="Wide Latin"/>
              </a:rPr>
              <a:t/>
            </a:r>
            <a:br>
              <a:rPr lang="en-US" b="1" dirty="0" smtClean="0">
                <a:solidFill>
                  <a:schemeClr val="tx2">
                    <a:lumMod val="75000"/>
                  </a:schemeClr>
                </a:solidFill>
                <a:latin typeface="Wide Latin"/>
                <a:cs typeface="Wide Latin"/>
              </a:rPr>
            </a:br>
            <a:r>
              <a:rPr lang="en-US" sz="3200" b="1" dirty="0" smtClean="0">
                <a:solidFill>
                  <a:schemeClr val="tx2">
                    <a:lumMod val="75000"/>
                  </a:schemeClr>
                </a:solidFill>
                <a:latin typeface="Wide Latin"/>
                <a:cs typeface="Wide Latin"/>
              </a:rPr>
              <a:t>to the Presentation on the </a:t>
            </a:r>
            <a:br>
              <a:rPr lang="en-US" sz="3200" b="1" dirty="0" smtClean="0">
                <a:solidFill>
                  <a:schemeClr val="tx2">
                    <a:lumMod val="75000"/>
                  </a:schemeClr>
                </a:solidFill>
                <a:latin typeface="Wide Latin"/>
                <a:cs typeface="Wide Latin"/>
              </a:rPr>
            </a:br>
            <a:r>
              <a:rPr lang="en-US" sz="3200" b="1" dirty="0" smtClean="0">
                <a:solidFill>
                  <a:srgbClr val="0000FF"/>
                </a:solidFill>
                <a:latin typeface="Wide Latin"/>
                <a:cs typeface="Wide Latin"/>
              </a:rPr>
              <a:t>Validation Clause</a:t>
            </a:r>
            <a:r>
              <a:rPr lang="en-US" sz="3200" b="1" dirty="0" smtClean="0">
                <a:solidFill>
                  <a:schemeClr val="tx2">
                    <a:lumMod val="75000"/>
                  </a:schemeClr>
                </a:solidFill>
                <a:latin typeface="Wide Latin"/>
                <a:cs typeface="Wide Latin"/>
              </a:rPr>
              <a:t> </a:t>
            </a:r>
            <a:br>
              <a:rPr lang="en-US" sz="3200" b="1" dirty="0" smtClean="0">
                <a:solidFill>
                  <a:schemeClr val="tx2">
                    <a:lumMod val="75000"/>
                  </a:schemeClr>
                </a:solidFill>
                <a:latin typeface="Wide Latin"/>
                <a:cs typeface="Wide Latin"/>
              </a:rPr>
            </a:br>
            <a:r>
              <a:rPr lang="en-US" sz="3200" b="1" dirty="0" smtClean="0">
                <a:solidFill>
                  <a:schemeClr val="tx2">
                    <a:lumMod val="75000"/>
                  </a:schemeClr>
                </a:solidFill>
                <a:latin typeface="Wide Latin"/>
                <a:cs typeface="Wide Latin"/>
              </a:rPr>
              <a:t>in the ESI Amendment Bill, 2009</a:t>
            </a:r>
            <a:endParaRPr lang="en-US" sz="3200" b="1" dirty="0">
              <a:solidFill>
                <a:schemeClr val="tx2">
                  <a:lumMod val="75000"/>
                </a:schemeClr>
              </a:solidFill>
              <a:latin typeface="Wide Latin"/>
              <a:cs typeface="Wide Latin"/>
            </a:endParaRPr>
          </a:p>
        </p:txBody>
      </p:sp>
    </p:spTree>
    <p:extLst>
      <p:ext uri="{BB962C8B-B14F-4D97-AF65-F5344CB8AC3E}">
        <p14:creationId xmlns:p14="http://schemas.microsoft.com/office/powerpoint/2010/main" val="205043323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marL="0" lvl="0" indent="0" algn="ctr">
              <a:buNone/>
            </a:pPr>
            <a:r>
              <a:rPr lang="en-US" sz="6000" b="1" dirty="0" smtClean="0">
                <a:solidFill>
                  <a:srgbClr val="FF0000"/>
                </a:solidFill>
                <a:latin typeface="Tahoma" pitchFamily="34" charset="0"/>
                <a:ea typeface="Tahoma" pitchFamily="34" charset="0"/>
                <a:cs typeface="Tahoma" pitchFamily="34" charset="0"/>
              </a:rPr>
              <a:t>"</a:t>
            </a:r>
            <a:r>
              <a:rPr lang="en-US" sz="6000" b="1" dirty="0">
                <a:solidFill>
                  <a:srgbClr val="FF0000"/>
                </a:solidFill>
                <a:latin typeface="Tahoma" pitchFamily="34" charset="0"/>
                <a:ea typeface="Tahoma" pitchFamily="34" charset="0"/>
                <a:cs typeface="Tahoma" pitchFamily="34" charset="0"/>
              </a:rPr>
              <a:t>If people don't know what you're doing, they don't know what you're doing wrong." </a:t>
            </a:r>
          </a:p>
          <a:p>
            <a:pPr marL="0" indent="0" algn="r">
              <a:spcBef>
                <a:spcPts val="0"/>
              </a:spcBef>
              <a:buNone/>
            </a:pPr>
            <a:endParaRPr lang="en-US" sz="1200" dirty="0" smtClean="0">
              <a:solidFill>
                <a:srgbClr val="0000FF"/>
              </a:solidFill>
              <a:latin typeface="Bookman Old Style" pitchFamily="18" charset="0"/>
            </a:endParaRPr>
          </a:p>
          <a:p>
            <a:pPr marL="0" indent="0" algn="r">
              <a:spcBef>
                <a:spcPts val="0"/>
              </a:spcBef>
              <a:buNone/>
            </a:pPr>
            <a:r>
              <a:rPr lang="en-US" sz="1200" dirty="0" smtClean="0">
                <a:solidFill>
                  <a:srgbClr val="0000FF"/>
                </a:solidFill>
                <a:latin typeface="Bookman Old Style" pitchFamily="18" charset="0"/>
              </a:rPr>
              <a:t>-One </a:t>
            </a:r>
            <a:r>
              <a:rPr lang="en-US" sz="1200" dirty="0">
                <a:solidFill>
                  <a:srgbClr val="0000FF"/>
                </a:solidFill>
                <a:latin typeface="Bookman Old Style" pitchFamily="18" charset="0"/>
              </a:rPr>
              <a:t>of the advices of the Principal Secretary Sir Humphrey </a:t>
            </a:r>
            <a:endParaRPr lang="en-US" sz="1200" dirty="0" smtClean="0">
              <a:solidFill>
                <a:srgbClr val="0000FF"/>
              </a:solidFill>
              <a:latin typeface="Bookman Old Style" pitchFamily="18" charset="0"/>
            </a:endParaRPr>
          </a:p>
          <a:p>
            <a:pPr marL="0" indent="0" algn="r">
              <a:spcBef>
                <a:spcPts val="0"/>
              </a:spcBef>
              <a:buNone/>
            </a:pPr>
            <a:r>
              <a:rPr lang="en-US" sz="1200" dirty="0" smtClean="0">
                <a:solidFill>
                  <a:srgbClr val="0000FF"/>
                </a:solidFill>
                <a:latin typeface="Bookman Old Style" pitchFamily="18" charset="0"/>
              </a:rPr>
              <a:t>to </a:t>
            </a:r>
            <a:r>
              <a:rPr lang="en-US" sz="1200" dirty="0">
                <a:solidFill>
                  <a:srgbClr val="0000FF"/>
                </a:solidFill>
                <a:latin typeface="Bookman Old Style" pitchFamily="18" charset="0"/>
              </a:rPr>
              <a:t>his junior in ‘Yes, Minister’, explaining the strength of bureaucracy</a:t>
            </a:r>
            <a:r>
              <a:rPr lang="en-US" sz="1200" dirty="0">
                <a:solidFill>
                  <a:srgbClr val="0000FF"/>
                </a:solidFill>
              </a:rPr>
              <a:t>. </a:t>
            </a:r>
          </a:p>
          <a:p>
            <a:endParaRPr lang="en-US" b="1" dirty="0">
              <a:solidFill>
                <a:srgbClr val="FF0000"/>
              </a:solidFill>
              <a:latin typeface="Bookman Old Style" pitchFamily="18" charset="0"/>
            </a:endParaRPr>
          </a:p>
          <a:p>
            <a:endParaRPr lang="en-US" dirty="0"/>
          </a:p>
          <a:p>
            <a:endParaRPr lang="en-US" dirty="0"/>
          </a:p>
        </p:txBody>
      </p:sp>
    </p:spTree>
    <p:extLst>
      <p:ext uri="{BB962C8B-B14F-4D97-AF65-F5344CB8AC3E}">
        <p14:creationId xmlns:p14="http://schemas.microsoft.com/office/powerpoint/2010/main" val="4980791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7030A0"/>
                </a:solidFill>
                <a:latin typeface="Bookman Old Style" pitchFamily="18" charset="0"/>
              </a:rPr>
              <a:t>Health services </a:t>
            </a:r>
            <a:br>
              <a:rPr lang="en-US" b="1" dirty="0" smtClean="0">
                <a:solidFill>
                  <a:srgbClr val="7030A0"/>
                </a:solidFill>
                <a:latin typeface="Bookman Old Style" pitchFamily="18" charset="0"/>
              </a:rPr>
            </a:br>
            <a:r>
              <a:rPr lang="en-US" b="1" dirty="0" smtClean="0">
                <a:solidFill>
                  <a:srgbClr val="7030A0"/>
                </a:solidFill>
                <a:latin typeface="Bookman Old Style" pitchFamily="18" charset="0"/>
              </a:rPr>
              <a:t>to </a:t>
            </a:r>
            <a:r>
              <a:rPr lang="en-US" b="1" dirty="0" err="1" smtClean="0">
                <a:solidFill>
                  <a:srgbClr val="7030A0"/>
                </a:solidFill>
                <a:latin typeface="Bookman Old Style" pitchFamily="18" charset="0"/>
              </a:rPr>
              <a:t>Unorganised</a:t>
            </a:r>
            <a:r>
              <a:rPr lang="en-US" b="1" dirty="0" smtClean="0">
                <a:solidFill>
                  <a:srgbClr val="7030A0"/>
                </a:solidFill>
                <a:latin typeface="Bookman Old Style" pitchFamily="18" charset="0"/>
              </a:rPr>
              <a:t> Sector </a:t>
            </a:r>
            <a:endParaRPr lang="en-US" b="1" dirty="0">
              <a:solidFill>
                <a:srgbClr val="7030A0"/>
              </a:solidFill>
              <a:latin typeface="Bookman Old Style" pitchFamily="18" charset="0"/>
            </a:endParaRPr>
          </a:p>
        </p:txBody>
      </p:sp>
      <p:sp>
        <p:nvSpPr>
          <p:cNvPr id="3" name="Content Placeholder 2"/>
          <p:cNvSpPr>
            <a:spLocks noGrp="1"/>
          </p:cNvSpPr>
          <p:nvPr>
            <p:ph idx="1"/>
          </p:nvPr>
        </p:nvSpPr>
        <p:spPr>
          <a:xfrm>
            <a:off x="457200" y="1676400"/>
            <a:ext cx="8229600" cy="4449763"/>
          </a:xfrm>
        </p:spPr>
        <p:txBody>
          <a:bodyPr>
            <a:normAutofit fontScale="85000" lnSpcReduction="20000"/>
          </a:bodyPr>
          <a:lstStyle/>
          <a:p>
            <a:pPr marL="0" indent="0" algn="ctr">
              <a:buNone/>
            </a:pPr>
            <a:endParaRPr lang="en-US" b="1" dirty="0" smtClean="0">
              <a:latin typeface="Bookman Old Style" pitchFamily="18" charset="0"/>
            </a:endParaRPr>
          </a:p>
          <a:p>
            <a:pPr marL="0" indent="0" algn="ctr">
              <a:buNone/>
            </a:pPr>
            <a:r>
              <a:rPr lang="en-US" b="1" dirty="0" smtClean="0">
                <a:latin typeface="Bookman Old Style" pitchFamily="18" charset="0"/>
              </a:rPr>
              <a:t>03.07.2008</a:t>
            </a:r>
          </a:p>
          <a:p>
            <a:pPr marL="0" indent="0" algn="ctr">
              <a:buNone/>
            </a:pPr>
            <a:endParaRPr lang="en-US" dirty="0" smtClean="0">
              <a:latin typeface="Bookman Old Style" pitchFamily="18" charset="0"/>
            </a:endParaRPr>
          </a:p>
          <a:p>
            <a:pPr marL="0" indent="0" algn="just">
              <a:buNone/>
            </a:pPr>
            <a:r>
              <a:rPr lang="en-US" sz="3000" b="1" dirty="0" smtClean="0">
                <a:latin typeface="Bookman Old Style" pitchFamily="18" charset="0"/>
              </a:rPr>
              <a:t>The </a:t>
            </a:r>
            <a:r>
              <a:rPr lang="en-US" sz="3000" b="1" dirty="0">
                <a:latin typeface="Bookman Old Style" pitchFamily="18" charset="0"/>
              </a:rPr>
              <a:t>Employees' State Insurance (Amendment) Ordinance, 2008 was promulgated </a:t>
            </a:r>
            <a:r>
              <a:rPr lang="en-US" sz="3000" b="1" dirty="0" smtClean="0">
                <a:latin typeface="Bookman Old Style" pitchFamily="18" charset="0"/>
              </a:rPr>
              <a:t>on 03.07.2008 to </a:t>
            </a:r>
            <a:r>
              <a:rPr lang="en-US" sz="3000" b="1" dirty="0">
                <a:latin typeface="Bookman Old Style" pitchFamily="18" charset="0"/>
              </a:rPr>
              <a:t>enable the Employees' State Insurance Corporation to participate in the </a:t>
            </a:r>
            <a:r>
              <a:rPr lang="en-US" sz="3000" b="1" dirty="0" err="1">
                <a:latin typeface="Bookman Old Style" pitchFamily="18" charset="0"/>
              </a:rPr>
              <a:t>Rashtriya</a:t>
            </a:r>
            <a:r>
              <a:rPr lang="en-US" sz="3000" b="1" dirty="0">
                <a:latin typeface="Bookman Old Style" pitchFamily="18" charset="0"/>
              </a:rPr>
              <a:t> </a:t>
            </a:r>
            <a:r>
              <a:rPr lang="en-US" sz="3000" b="1" dirty="0" err="1">
                <a:latin typeface="Bookman Old Style" pitchFamily="18" charset="0"/>
              </a:rPr>
              <a:t>Swasthya</a:t>
            </a:r>
            <a:r>
              <a:rPr lang="en-US" sz="3000" b="1" dirty="0">
                <a:latin typeface="Bookman Old Style" pitchFamily="18" charset="0"/>
              </a:rPr>
              <a:t> </a:t>
            </a:r>
            <a:r>
              <a:rPr lang="en-US" sz="3000" b="1" dirty="0" err="1" smtClean="0">
                <a:latin typeface="Bookman Old Style" pitchFamily="18" charset="0"/>
              </a:rPr>
              <a:t>Bima</a:t>
            </a:r>
            <a:r>
              <a:rPr lang="en-US" sz="3000" b="1" dirty="0" smtClean="0">
                <a:latin typeface="Bookman Old Style" pitchFamily="18" charset="0"/>
              </a:rPr>
              <a:t> </a:t>
            </a:r>
            <a:r>
              <a:rPr lang="en-US" sz="3000" b="1" dirty="0" err="1" smtClean="0">
                <a:latin typeface="Bookman Old Style" pitchFamily="18" charset="0"/>
              </a:rPr>
              <a:t>Yojana</a:t>
            </a:r>
            <a:r>
              <a:rPr lang="en-US" sz="3000" b="1" dirty="0" smtClean="0">
                <a:latin typeface="Bookman Old Style" pitchFamily="18" charset="0"/>
              </a:rPr>
              <a:t> </a:t>
            </a:r>
            <a:r>
              <a:rPr lang="en-US" sz="3000" b="1" dirty="0">
                <a:latin typeface="Bookman Old Style" pitchFamily="18" charset="0"/>
              </a:rPr>
              <a:t>Scheme for providing health services to the </a:t>
            </a:r>
            <a:r>
              <a:rPr lang="en-US" sz="3000" b="1" dirty="0" err="1">
                <a:latin typeface="Bookman Old Style" pitchFamily="18" charset="0"/>
              </a:rPr>
              <a:t>unorganised</a:t>
            </a:r>
            <a:r>
              <a:rPr lang="en-US" sz="3000" b="1" dirty="0">
                <a:latin typeface="Bookman Old Style" pitchFamily="18" charset="0"/>
              </a:rPr>
              <a:t> sector workers. </a:t>
            </a:r>
            <a:endParaRPr lang="en-US" sz="3000" b="1" dirty="0" smtClean="0">
              <a:latin typeface="Bookman Old Style" pitchFamily="18" charset="0"/>
            </a:endParaRPr>
          </a:p>
          <a:p>
            <a:pPr algn="r"/>
            <a:r>
              <a:rPr lang="en-US" sz="1900" dirty="0" smtClean="0"/>
              <a:t>The </a:t>
            </a:r>
            <a:r>
              <a:rPr lang="en-US" sz="1900" dirty="0" err="1" smtClean="0"/>
              <a:t>Rashtriya</a:t>
            </a:r>
            <a:r>
              <a:rPr lang="en-US" sz="1900" dirty="0" smtClean="0"/>
              <a:t> </a:t>
            </a:r>
            <a:r>
              <a:rPr lang="en-US" sz="1900" dirty="0" err="1"/>
              <a:t>Swasthya</a:t>
            </a:r>
            <a:r>
              <a:rPr lang="en-US" sz="1900" dirty="0"/>
              <a:t> </a:t>
            </a:r>
            <a:r>
              <a:rPr lang="en-US" sz="1900" dirty="0" err="1"/>
              <a:t>Bima</a:t>
            </a:r>
            <a:r>
              <a:rPr lang="en-US" sz="1900" dirty="0"/>
              <a:t> </a:t>
            </a:r>
            <a:r>
              <a:rPr lang="en-US" sz="1900" dirty="0" err="1"/>
              <a:t>Yojana</a:t>
            </a:r>
            <a:r>
              <a:rPr lang="en-US" sz="1900" dirty="0"/>
              <a:t> Scheme had </a:t>
            </a:r>
            <a:endParaRPr lang="en-US" sz="1900" dirty="0" smtClean="0"/>
          </a:p>
          <a:p>
            <a:pPr marL="0" indent="0" algn="r">
              <a:buNone/>
            </a:pPr>
            <a:r>
              <a:rPr lang="en-US" sz="1900" dirty="0" smtClean="0"/>
              <a:t>already </a:t>
            </a:r>
            <a:r>
              <a:rPr lang="en-US" sz="1900" dirty="0"/>
              <a:t>become operational with effect </a:t>
            </a:r>
            <a:r>
              <a:rPr lang="en-US" sz="1900" dirty="0" smtClean="0"/>
              <a:t>from1-4-2008</a:t>
            </a:r>
            <a:r>
              <a:rPr lang="en-US" sz="1900" dirty="0"/>
              <a:t>.</a:t>
            </a:r>
            <a:endParaRPr lang="en-US" sz="1900" b="1" dirty="0">
              <a:latin typeface="Bookman Old Style" pitchFamily="18" charset="0"/>
            </a:endParaRPr>
          </a:p>
          <a:p>
            <a:pPr algn="just"/>
            <a:endParaRPr lang="en-US" dirty="0">
              <a:latin typeface="Bookman Old Style" pitchFamily="18" charset="0"/>
            </a:endParaRPr>
          </a:p>
        </p:txBody>
      </p:sp>
    </p:spTree>
    <p:extLst>
      <p:ext uri="{BB962C8B-B14F-4D97-AF65-F5344CB8AC3E}">
        <p14:creationId xmlns:p14="http://schemas.microsoft.com/office/powerpoint/2010/main" val="384377876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458200" cy="5440363"/>
          </a:xfrm>
        </p:spPr>
        <p:txBody>
          <a:bodyPr>
            <a:noAutofit/>
          </a:bodyPr>
          <a:lstStyle/>
          <a:p>
            <a:r>
              <a:rPr lang="en-US" sz="1600" b="1" dirty="0">
                <a:latin typeface="Bookman Old Style" pitchFamily="18" charset="0"/>
              </a:rPr>
              <a:t>It </a:t>
            </a:r>
            <a:r>
              <a:rPr lang="en-US" sz="1600" b="1" dirty="0" smtClean="0">
                <a:latin typeface="Bookman Old Style" pitchFamily="18" charset="0"/>
              </a:rPr>
              <a:t>was “considered </a:t>
            </a:r>
            <a:r>
              <a:rPr lang="en-US" sz="1600" b="1" dirty="0">
                <a:latin typeface="Bookman Old Style" pitchFamily="18" charset="0"/>
              </a:rPr>
              <a:t>essential and urgent to enable the </a:t>
            </a:r>
            <a:r>
              <a:rPr lang="en-US" sz="1600" b="1" dirty="0" smtClean="0">
                <a:latin typeface="Bookman Old Style" pitchFamily="18" charset="0"/>
              </a:rPr>
              <a:t>Employees‘ State </a:t>
            </a:r>
            <a:r>
              <a:rPr lang="en-US" sz="1600" b="1" dirty="0">
                <a:latin typeface="Bookman Old Style" pitchFamily="18" charset="0"/>
              </a:rPr>
              <a:t>Insurance Corporation to participate in the Scheme with immediate effect. By </a:t>
            </a:r>
            <a:r>
              <a:rPr lang="en-US" sz="1600" b="1" dirty="0" smtClean="0">
                <a:latin typeface="Bookman Old Style" pitchFamily="18" charset="0"/>
              </a:rPr>
              <a:t>providing health </a:t>
            </a:r>
            <a:r>
              <a:rPr lang="en-US" sz="1600" b="1" dirty="0">
                <a:latin typeface="Bookman Old Style" pitchFamily="18" charset="0"/>
              </a:rPr>
              <a:t>services to the </a:t>
            </a:r>
            <a:r>
              <a:rPr lang="en-US" sz="1600" b="1" dirty="0" err="1">
                <a:latin typeface="Bookman Old Style" pitchFamily="18" charset="0"/>
              </a:rPr>
              <a:t>unorganised</a:t>
            </a:r>
            <a:r>
              <a:rPr lang="en-US" sz="1600" b="1" dirty="0">
                <a:latin typeface="Bookman Old Style" pitchFamily="18" charset="0"/>
              </a:rPr>
              <a:t> sector workers under the </a:t>
            </a:r>
            <a:r>
              <a:rPr lang="en-US" sz="1600" b="1" dirty="0" err="1">
                <a:latin typeface="Bookman Old Style" pitchFamily="18" charset="0"/>
              </a:rPr>
              <a:t>Rashtriya</a:t>
            </a:r>
            <a:r>
              <a:rPr lang="en-US" sz="1600" b="1" dirty="0">
                <a:latin typeface="Bookman Old Style" pitchFamily="18" charset="0"/>
              </a:rPr>
              <a:t> </a:t>
            </a:r>
            <a:r>
              <a:rPr lang="en-US" sz="1600" b="1" dirty="0" err="1">
                <a:latin typeface="Bookman Old Style" pitchFamily="18" charset="0"/>
              </a:rPr>
              <a:t>Swasthya</a:t>
            </a:r>
            <a:r>
              <a:rPr lang="en-US" sz="1600" b="1" dirty="0">
                <a:latin typeface="Bookman Old Style" pitchFamily="18" charset="0"/>
              </a:rPr>
              <a:t> </a:t>
            </a:r>
            <a:r>
              <a:rPr lang="en-US" sz="1600" b="1" dirty="0" err="1" smtClean="0">
                <a:latin typeface="Bookman Old Style" pitchFamily="18" charset="0"/>
              </a:rPr>
              <a:t>BimaYojana</a:t>
            </a:r>
            <a:r>
              <a:rPr lang="en-US" sz="1600" b="1" dirty="0" smtClean="0">
                <a:latin typeface="Bookman Old Style" pitchFamily="18" charset="0"/>
              </a:rPr>
              <a:t> Scheme</a:t>
            </a:r>
            <a:r>
              <a:rPr lang="en-US" sz="1600" b="1" dirty="0">
                <a:latin typeface="Bookman Old Style" pitchFamily="18" charset="0"/>
              </a:rPr>
              <a:t>, both </a:t>
            </a:r>
            <a:r>
              <a:rPr lang="en-US" sz="1600" b="1" dirty="0" err="1">
                <a:latin typeface="Bookman Old Style" pitchFamily="18" charset="0"/>
              </a:rPr>
              <a:t>unorganised</a:t>
            </a:r>
            <a:r>
              <a:rPr lang="en-US" sz="1600" b="1" dirty="0">
                <a:latin typeface="Bookman Old Style" pitchFamily="18" charset="0"/>
              </a:rPr>
              <a:t> sector workers and the Employees' State Insurance </a:t>
            </a:r>
            <a:r>
              <a:rPr lang="en-US" sz="1600" b="1" dirty="0" smtClean="0">
                <a:latin typeface="Bookman Old Style" pitchFamily="18" charset="0"/>
              </a:rPr>
              <a:t>Corporation would </a:t>
            </a:r>
            <a:r>
              <a:rPr lang="en-US" sz="1600" b="1" dirty="0">
                <a:latin typeface="Bookman Old Style" pitchFamily="18" charset="0"/>
              </a:rPr>
              <a:t>benefit by the Employees' State Insurance Corporation making available its </a:t>
            </a:r>
            <a:r>
              <a:rPr lang="en-US" sz="1600" b="1" dirty="0" smtClean="0">
                <a:latin typeface="Bookman Old Style" pitchFamily="18" charset="0"/>
              </a:rPr>
              <a:t>vast network </a:t>
            </a:r>
            <a:r>
              <a:rPr lang="en-US" sz="1600" b="1" dirty="0">
                <a:latin typeface="Bookman Old Style" pitchFamily="18" charset="0"/>
              </a:rPr>
              <a:t>of hospitals for providing medical care on user charges, wherever the same </a:t>
            </a:r>
            <a:r>
              <a:rPr lang="en-US" sz="1600" b="1" dirty="0" smtClean="0">
                <a:latin typeface="Bookman Old Style" pitchFamily="18" charset="0"/>
              </a:rPr>
              <a:t>were </a:t>
            </a:r>
            <a:r>
              <a:rPr lang="en-US" sz="1600" b="1" dirty="0" err="1" smtClean="0">
                <a:latin typeface="Bookman Old Style" pitchFamily="18" charset="0"/>
              </a:rPr>
              <a:t>underutilised</a:t>
            </a:r>
            <a:r>
              <a:rPr lang="en-US" sz="1600" b="1" dirty="0">
                <a:latin typeface="Bookman Old Style" pitchFamily="18" charset="0"/>
              </a:rPr>
              <a:t>. </a:t>
            </a:r>
            <a:endParaRPr lang="en-US" sz="1600" b="1" dirty="0" smtClean="0">
              <a:latin typeface="Bookman Old Style" pitchFamily="18" charset="0"/>
            </a:endParaRPr>
          </a:p>
          <a:p>
            <a:pPr marL="0" indent="0">
              <a:buNone/>
            </a:pPr>
            <a:endParaRPr lang="en-US" sz="1600" b="1" dirty="0" smtClean="0">
              <a:latin typeface="Bookman Old Style" pitchFamily="18" charset="0"/>
            </a:endParaRPr>
          </a:p>
          <a:p>
            <a:r>
              <a:rPr lang="en-US" sz="1600" b="1" dirty="0" smtClean="0">
                <a:latin typeface="Bookman Old Style" pitchFamily="18" charset="0"/>
              </a:rPr>
              <a:t>In </a:t>
            </a:r>
            <a:r>
              <a:rPr lang="en-US" sz="1600" b="1" dirty="0">
                <a:latin typeface="Bookman Old Style" pitchFamily="18" charset="0"/>
              </a:rPr>
              <a:t>view of the urgency as pointed out above, the Employees' State </a:t>
            </a:r>
            <a:r>
              <a:rPr lang="en-US" sz="1600" b="1" dirty="0" smtClean="0">
                <a:latin typeface="Bookman Old Style" pitchFamily="18" charset="0"/>
              </a:rPr>
              <a:t>Insurance (</a:t>
            </a:r>
            <a:r>
              <a:rPr lang="en-US" sz="1600" b="1" dirty="0">
                <a:latin typeface="Bookman Old Style" pitchFamily="18" charset="0"/>
              </a:rPr>
              <a:t>Amendment) Ordinance, 2008 was promulgated on the 3rd July, 2008. To replace the </a:t>
            </a:r>
            <a:r>
              <a:rPr lang="en-US" sz="1600" b="1" dirty="0" smtClean="0">
                <a:latin typeface="Bookman Old Style" pitchFamily="18" charset="0"/>
              </a:rPr>
              <a:t>said Ordinance</a:t>
            </a:r>
            <a:r>
              <a:rPr lang="en-US" sz="1600" b="1" dirty="0">
                <a:latin typeface="Bookman Old Style" pitchFamily="18" charset="0"/>
              </a:rPr>
              <a:t>, the Employees' State Insurance (Amendment) Bill, 2008 was introduced </a:t>
            </a:r>
            <a:r>
              <a:rPr lang="en-US" sz="1600" b="1" dirty="0" smtClean="0">
                <a:latin typeface="Bookman Old Style" pitchFamily="18" charset="0"/>
              </a:rPr>
              <a:t>in Parliament </a:t>
            </a:r>
            <a:r>
              <a:rPr lang="en-US" sz="1600" b="1" dirty="0">
                <a:latin typeface="Bookman Old Style" pitchFamily="18" charset="0"/>
              </a:rPr>
              <a:t>on 21-10-2008 and the same was referred to the Department-related </a:t>
            </a:r>
            <a:r>
              <a:rPr lang="en-US" sz="1600" b="1" dirty="0" smtClean="0">
                <a:latin typeface="Bookman Old Style" pitchFamily="18" charset="0"/>
              </a:rPr>
              <a:t>Parliamentary Standing </a:t>
            </a:r>
            <a:r>
              <a:rPr lang="en-US" sz="1600" b="1" dirty="0">
                <a:latin typeface="Bookman Old Style" pitchFamily="18" charset="0"/>
              </a:rPr>
              <a:t>Committee on Labour for examination and report. The Committee presented </a:t>
            </a:r>
            <a:r>
              <a:rPr lang="en-US" sz="1600" b="1" dirty="0" smtClean="0">
                <a:latin typeface="Bookman Old Style" pitchFamily="18" charset="0"/>
              </a:rPr>
              <a:t>its report </a:t>
            </a:r>
            <a:r>
              <a:rPr lang="en-US" sz="1600" b="1" dirty="0">
                <a:latin typeface="Bookman Old Style" pitchFamily="18" charset="0"/>
              </a:rPr>
              <a:t>on the 19th December, 2008. </a:t>
            </a:r>
            <a:endParaRPr lang="en-US" sz="1600" b="1" dirty="0" smtClean="0">
              <a:latin typeface="Bookman Old Style" pitchFamily="18" charset="0"/>
            </a:endParaRPr>
          </a:p>
          <a:p>
            <a:pPr marL="0" indent="0">
              <a:buNone/>
            </a:pPr>
            <a:endParaRPr lang="en-US" sz="1600" b="1" dirty="0" smtClean="0">
              <a:latin typeface="Bookman Old Style" pitchFamily="18" charset="0"/>
            </a:endParaRPr>
          </a:p>
          <a:p>
            <a:r>
              <a:rPr lang="en-US" sz="1600" b="1" dirty="0" smtClean="0">
                <a:latin typeface="Bookman Old Style" pitchFamily="18" charset="0"/>
              </a:rPr>
              <a:t>The </a:t>
            </a:r>
            <a:r>
              <a:rPr lang="en-US" sz="1600" b="1" dirty="0">
                <a:latin typeface="Bookman Old Style" pitchFamily="18" charset="0"/>
              </a:rPr>
              <a:t>Committee agreed in principle the provisions of </a:t>
            </a:r>
            <a:r>
              <a:rPr lang="en-US" sz="1600" b="1" dirty="0" smtClean="0">
                <a:latin typeface="Bookman Old Style" pitchFamily="18" charset="0"/>
              </a:rPr>
              <a:t>the said </a:t>
            </a:r>
            <a:r>
              <a:rPr lang="en-US" sz="1600" b="1" dirty="0">
                <a:latin typeface="Bookman Old Style" pitchFamily="18" charset="0"/>
              </a:rPr>
              <a:t>Bill. However, it made certain recommendations for improvement in the proposed Scheme</a:t>
            </a:r>
            <a:r>
              <a:rPr lang="en-US" sz="1600" b="1" dirty="0" smtClean="0">
                <a:latin typeface="Bookman Old Style" pitchFamily="18" charset="0"/>
              </a:rPr>
              <a:t>.</a:t>
            </a:r>
          </a:p>
          <a:p>
            <a:pPr marL="0" indent="0">
              <a:buNone/>
            </a:pPr>
            <a:endParaRPr lang="en-US" sz="1600" b="1" dirty="0">
              <a:latin typeface="Bookman Old Style" pitchFamily="18" charset="0"/>
            </a:endParaRPr>
          </a:p>
          <a:p>
            <a:r>
              <a:rPr lang="en-US" sz="1600" b="1" dirty="0">
                <a:latin typeface="Bookman Old Style" pitchFamily="18" charset="0"/>
              </a:rPr>
              <a:t>However, due to the dissolution of the Fourteenth </a:t>
            </a:r>
            <a:r>
              <a:rPr lang="en-US" sz="1600" b="1" dirty="0" err="1">
                <a:latin typeface="Bookman Old Style" pitchFamily="18" charset="0"/>
              </a:rPr>
              <a:t>Lok</a:t>
            </a:r>
            <a:r>
              <a:rPr lang="en-US" sz="1600" b="1" dirty="0">
                <a:latin typeface="Bookman Old Style" pitchFamily="18" charset="0"/>
              </a:rPr>
              <a:t> </a:t>
            </a:r>
            <a:r>
              <a:rPr lang="en-US" sz="1600" b="1" dirty="0" err="1">
                <a:latin typeface="Bookman Old Style" pitchFamily="18" charset="0"/>
              </a:rPr>
              <a:t>Sabha</a:t>
            </a:r>
            <a:r>
              <a:rPr lang="en-US" sz="1600" b="1" dirty="0">
                <a:latin typeface="Bookman Old Style" pitchFamily="18" charset="0"/>
              </a:rPr>
              <a:t>, the said Bill </a:t>
            </a:r>
            <a:r>
              <a:rPr lang="en-US" sz="1600" b="1" dirty="0" smtClean="0">
                <a:latin typeface="Bookman Old Style" pitchFamily="18" charset="0"/>
              </a:rPr>
              <a:t>lapsed”. </a:t>
            </a:r>
          </a:p>
          <a:p>
            <a:pPr marL="0" indent="0" algn="r">
              <a:buNone/>
            </a:pPr>
            <a:r>
              <a:rPr lang="en-US" sz="1600" b="1" dirty="0" smtClean="0">
                <a:latin typeface="Bookman Old Style" pitchFamily="18" charset="0"/>
              </a:rPr>
              <a:t>-</a:t>
            </a:r>
            <a:r>
              <a:rPr lang="en-US" sz="1600" i="1" dirty="0" smtClean="0">
                <a:latin typeface="Bookman Old Style" pitchFamily="18" charset="0"/>
              </a:rPr>
              <a:t>Excerpts from the Statement of Objects and Reasons</a:t>
            </a:r>
            <a:endParaRPr lang="en-US" sz="1600" i="1" dirty="0">
              <a:latin typeface="Bookman Old Style" pitchFamily="18" charset="0"/>
            </a:endParaRPr>
          </a:p>
        </p:txBody>
      </p:sp>
    </p:spTree>
    <p:extLst>
      <p:ext uri="{BB962C8B-B14F-4D97-AF65-F5344CB8AC3E}">
        <p14:creationId xmlns:p14="http://schemas.microsoft.com/office/powerpoint/2010/main" val="388244063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latin typeface="Bookman Old Style" pitchFamily="18" charset="0"/>
              </a:rPr>
              <a:t>The need</a:t>
            </a:r>
            <a:endParaRPr lang="en-US" b="1" dirty="0">
              <a:solidFill>
                <a:srgbClr val="7030A0"/>
              </a:solidFill>
              <a:latin typeface="Bookman Old Style" pitchFamily="18" charset="0"/>
            </a:endParaRPr>
          </a:p>
        </p:txBody>
      </p:sp>
      <p:sp>
        <p:nvSpPr>
          <p:cNvPr id="3" name="Content Placeholder 2"/>
          <p:cNvSpPr>
            <a:spLocks noGrp="1"/>
          </p:cNvSpPr>
          <p:nvPr>
            <p:ph idx="1"/>
          </p:nvPr>
        </p:nvSpPr>
        <p:spPr/>
        <p:txBody>
          <a:bodyPr>
            <a:normAutofit fontScale="85000" lnSpcReduction="10000"/>
          </a:bodyPr>
          <a:lstStyle/>
          <a:p>
            <a:pPr marL="0" indent="0">
              <a:buNone/>
            </a:pPr>
            <a:r>
              <a:rPr lang="en-US" b="1" dirty="0" smtClean="0">
                <a:solidFill>
                  <a:srgbClr val="0000FF"/>
                </a:solidFill>
                <a:latin typeface="Bookman Old Style" pitchFamily="18" charset="0"/>
              </a:rPr>
              <a:t>When the Ordinance was in force during the period from July, 2008 to the date of its getting lapsed, some actions might have been taken by the ESIC or some actions which were required to be taken might not have been taken. </a:t>
            </a:r>
          </a:p>
          <a:p>
            <a:pPr marL="0" indent="0">
              <a:buNone/>
            </a:pPr>
            <a:endParaRPr lang="en-US" b="1" dirty="0" smtClean="0">
              <a:latin typeface="Bookman Old Style" pitchFamily="18" charset="0"/>
            </a:endParaRPr>
          </a:p>
          <a:p>
            <a:pPr marL="0" indent="0">
              <a:buNone/>
            </a:pPr>
            <a:r>
              <a:rPr lang="en-US" b="1" dirty="0" smtClean="0">
                <a:solidFill>
                  <a:srgbClr val="C00000"/>
                </a:solidFill>
                <a:latin typeface="Bookman Old Style" pitchFamily="18" charset="0"/>
              </a:rPr>
              <a:t>These actions and inactions required parliamentary approval, because what was done or not done was because of an ordinance which was, then, allowed to lapse. </a:t>
            </a:r>
            <a:endParaRPr lang="en-US" b="1" dirty="0">
              <a:solidFill>
                <a:srgbClr val="C00000"/>
              </a:solidFill>
              <a:latin typeface="Bookman Old Style" pitchFamily="18" charset="0"/>
            </a:endParaRPr>
          </a:p>
        </p:txBody>
      </p:sp>
    </p:spTree>
    <p:extLst>
      <p:ext uri="{BB962C8B-B14F-4D97-AF65-F5344CB8AC3E}">
        <p14:creationId xmlns:p14="http://schemas.microsoft.com/office/powerpoint/2010/main" val="144324871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85000" lnSpcReduction="20000"/>
          </a:bodyPr>
          <a:lstStyle/>
          <a:p>
            <a:r>
              <a:rPr lang="en-US" b="1" dirty="0" smtClean="0">
                <a:latin typeface="Bookman Old Style" pitchFamily="18" charset="0"/>
              </a:rPr>
              <a:t>As per the law making process, such cases would be placed before the Parliament for </a:t>
            </a:r>
            <a:r>
              <a:rPr lang="en-US" b="1" dirty="0" err="1" smtClean="0">
                <a:latin typeface="Bookman Old Style" pitchFamily="18" charset="0"/>
              </a:rPr>
              <a:t>regularisation</a:t>
            </a:r>
            <a:r>
              <a:rPr lang="en-US" b="1" dirty="0" smtClean="0">
                <a:latin typeface="Bookman Old Style" pitchFamily="18" charset="0"/>
              </a:rPr>
              <a:t> of whatever had been done or not done during the period of ordinance. </a:t>
            </a:r>
          </a:p>
          <a:p>
            <a:r>
              <a:rPr lang="en-US" b="1" dirty="0" smtClean="0">
                <a:solidFill>
                  <a:srgbClr val="FF0000"/>
                </a:solidFill>
                <a:latin typeface="Bookman Old Style" pitchFamily="18" charset="0"/>
              </a:rPr>
              <a:t>A specific clause would be added in such cases, for such </a:t>
            </a:r>
            <a:r>
              <a:rPr lang="en-US" b="1" dirty="0" err="1" smtClean="0">
                <a:solidFill>
                  <a:srgbClr val="FF0000"/>
                </a:solidFill>
                <a:latin typeface="Bookman Old Style" pitchFamily="18" charset="0"/>
              </a:rPr>
              <a:t>regularisation</a:t>
            </a:r>
            <a:r>
              <a:rPr lang="en-US" b="1" dirty="0" smtClean="0">
                <a:solidFill>
                  <a:srgbClr val="FF0000"/>
                </a:solidFill>
                <a:latin typeface="Bookman Old Style" pitchFamily="18" charset="0"/>
              </a:rPr>
              <a:t>, and that is called Validation Clause. </a:t>
            </a:r>
          </a:p>
          <a:p>
            <a:r>
              <a:rPr lang="en-US" b="1" dirty="0" smtClean="0">
                <a:latin typeface="Bookman Old Style" pitchFamily="18" charset="0"/>
              </a:rPr>
              <a:t>When Parliament approves the Bill and the Bill becomes law, that Validation Clause would be shown to the CAG and other authorities as proof of the </a:t>
            </a:r>
            <a:r>
              <a:rPr lang="en-US" b="1" dirty="0" err="1" smtClean="0">
                <a:latin typeface="Bookman Old Style" pitchFamily="18" charset="0"/>
              </a:rPr>
              <a:t>authorised</a:t>
            </a:r>
            <a:r>
              <a:rPr lang="en-US" b="1" dirty="0" smtClean="0">
                <a:latin typeface="Bookman Old Style" pitchFamily="18" charset="0"/>
              </a:rPr>
              <a:t> nature of the actions and expenditure, if any. </a:t>
            </a:r>
            <a:endParaRPr lang="en-US" b="1" dirty="0">
              <a:latin typeface="Bookman Old Style" pitchFamily="18" charset="0"/>
            </a:endParaRPr>
          </a:p>
        </p:txBody>
      </p:sp>
    </p:spTree>
    <p:extLst>
      <p:ext uri="{BB962C8B-B14F-4D97-AF65-F5344CB8AC3E}">
        <p14:creationId xmlns:p14="http://schemas.microsoft.com/office/powerpoint/2010/main" val="203055450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b="1" dirty="0" smtClean="0">
                <a:latin typeface="Bookman Old Style" pitchFamily="18" charset="0"/>
              </a:rPr>
              <a:t>In this case, the Bill was prepared accordingly. </a:t>
            </a:r>
          </a:p>
          <a:p>
            <a:r>
              <a:rPr lang="en-US" b="1" dirty="0" smtClean="0">
                <a:solidFill>
                  <a:srgbClr val="FF0000"/>
                </a:solidFill>
                <a:latin typeface="Bookman Old Style" pitchFamily="18" charset="0"/>
              </a:rPr>
              <a:t>Later, another Bill was also under submission for making multifarious amendments to the Act regarding appointment of consultants, specialists, medical colleges, etc.,</a:t>
            </a:r>
          </a:p>
          <a:p>
            <a:r>
              <a:rPr lang="en-US" b="1" dirty="0" smtClean="0">
                <a:latin typeface="Bookman Old Style" pitchFamily="18" charset="0"/>
              </a:rPr>
              <a:t>The Ministry of Law which examined the Bills advised preparation of a single comprehensive Bill because, introducing two separate Bills for amendment at the same time for a single Act would not  be legally sound.</a:t>
            </a:r>
          </a:p>
          <a:p>
            <a:r>
              <a:rPr lang="en-US" b="1" dirty="0" smtClean="0">
                <a:solidFill>
                  <a:srgbClr val="FF0000"/>
                </a:solidFill>
                <a:latin typeface="Bookman Old Style" pitchFamily="18" charset="0"/>
              </a:rPr>
              <a:t>Accordingly a combined Bill was prepared and sent to the Advice Department of the Ministry of Law.</a:t>
            </a:r>
          </a:p>
          <a:p>
            <a:endParaRPr lang="en-US" b="1" dirty="0">
              <a:latin typeface="Bookman Old Style" pitchFamily="18" charset="0"/>
            </a:endParaRPr>
          </a:p>
        </p:txBody>
      </p:sp>
    </p:spTree>
    <p:extLst>
      <p:ext uri="{BB962C8B-B14F-4D97-AF65-F5344CB8AC3E}">
        <p14:creationId xmlns:p14="http://schemas.microsoft.com/office/powerpoint/2010/main" val="329552732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Note of the Ministry of Law</a:t>
            </a:r>
            <a:br>
              <a:rPr lang="en-US" dirty="0" smtClean="0"/>
            </a:br>
            <a:r>
              <a:rPr lang="en-US" sz="2200" dirty="0" smtClean="0"/>
              <a:t>Dy. No. 10887/09-A</a:t>
            </a:r>
            <a:endParaRPr lang="en-US" sz="2200" dirty="0"/>
          </a:p>
        </p:txBody>
      </p:sp>
      <p:sp>
        <p:nvSpPr>
          <p:cNvPr id="5" name="Content Placeholder 4"/>
          <p:cNvSpPr>
            <a:spLocks noGrp="1"/>
          </p:cNvSpPr>
          <p:nvPr>
            <p:ph sz="half" idx="1"/>
          </p:nvPr>
        </p:nvSpPr>
        <p:spPr/>
        <p:txBody>
          <a:bodyPr/>
          <a:lstStyle/>
          <a:p>
            <a:pPr marL="0" indent="0" algn="ctr">
              <a:buNone/>
            </a:pPr>
            <a:r>
              <a:rPr lang="en-US" dirty="0" smtClean="0"/>
              <a:t>Page 1</a:t>
            </a:r>
          </a:p>
          <a:p>
            <a:pPr marL="0" indent="0" algn="ctr">
              <a:buNone/>
            </a:pPr>
            <a:endParaRPr lang="en-US" dirty="0"/>
          </a:p>
        </p:txBody>
      </p:sp>
      <p:sp>
        <p:nvSpPr>
          <p:cNvPr id="6" name="Content Placeholder 5"/>
          <p:cNvSpPr>
            <a:spLocks noGrp="1"/>
          </p:cNvSpPr>
          <p:nvPr>
            <p:ph sz="half" idx="2"/>
          </p:nvPr>
        </p:nvSpPr>
        <p:spPr/>
        <p:txBody>
          <a:bodyPr/>
          <a:lstStyle/>
          <a:p>
            <a:pPr marL="0" indent="0" algn="ctr">
              <a:buNone/>
            </a:pPr>
            <a:r>
              <a:rPr lang="en-US" dirty="0" smtClean="0"/>
              <a:t>Page 2</a:t>
            </a:r>
          </a:p>
          <a:p>
            <a:pPr marL="0" indent="0" algn="ctr">
              <a:buNone/>
            </a:pPr>
            <a:endParaRPr lang="en-US" dirty="0"/>
          </a:p>
          <a:p>
            <a:pPr marL="0" indent="0" algn="ctr">
              <a:buNone/>
            </a:pPr>
            <a:endParaRPr lang="en-US" dirty="0"/>
          </a:p>
        </p:txBody>
      </p:sp>
      <p:pic>
        <p:nvPicPr>
          <p:cNvPr id="2050" name="Picture 2" descr="F:\Koothan\New files\Vaeyuru Tholibangan\Scans April 2012\Ministry of Law Validation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8575" y="2362200"/>
            <a:ext cx="2359025" cy="37338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F:\Koothan\New files\Vaeyuru Tholibangan\Scans April 2012\Ministry of Law Validation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2438401"/>
            <a:ext cx="25654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29844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00FF"/>
                </a:solidFill>
                <a:latin typeface="Bookman Old Style" pitchFamily="18" charset="0"/>
              </a:rPr>
              <a:t>Result</a:t>
            </a:r>
            <a:endParaRPr lang="en-US" b="1" dirty="0">
              <a:solidFill>
                <a:srgbClr val="0000FF"/>
              </a:solidFill>
              <a:latin typeface="Bookman Old Style" pitchFamily="18" charset="0"/>
            </a:endParaRPr>
          </a:p>
        </p:txBody>
      </p:sp>
      <p:sp>
        <p:nvSpPr>
          <p:cNvPr id="3" name="Content Placeholder 2"/>
          <p:cNvSpPr>
            <a:spLocks noGrp="1"/>
          </p:cNvSpPr>
          <p:nvPr>
            <p:ph idx="1"/>
          </p:nvPr>
        </p:nvSpPr>
        <p:spPr/>
        <p:txBody>
          <a:bodyPr>
            <a:normAutofit fontScale="92500" lnSpcReduction="20000"/>
          </a:bodyPr>
          <a:lstStyle/>
          <a:p>
            <a:r>
              <a:rPr lang="en-US" sz="2400" b="1" dirty="0" smtClean="0">
                <a:latin typeface="Bookman Old Style" pitchFamily="18" charset="0"/>
              </a:rPr>
              <a:t>When both Bills were combined, the Validation Clause was included in such a place that it enabled </a:t>
            </a:r>
            <a:r>
              <a:rPr lang="en-US" sz="2400" b="1" dirty="0" err="1" smtClean="0">
                <a:latin typeface="Bookman Old Style" pitchFamily="18" charset="0"/>
              </a:rPr>
              <a:t>regularisation</a:t>
            </a:r>
            <a:r>
              <a:rPr lang="en-US" sz="2400" b="1" dirty="0" smtClean="0">
                <a:latin typeface="Bookman Old Style" pitchFamily="18" charset="0"/>
              </a:rPr>
              <a:t> of not only the actions or inactions with reference to the RSBY matters but also the actions and inactions with reference to the appointment of consultants, specialists, medical colleges, etc., </a:t>
            </a:r>
          </a:p>
          <a:p>
            <a:pPr marL="0" indent="0">
              <a:buNone/>
            </a:pPr>
            <a:endParaRPr lang="en-US" sz="2400" b="1" dirty="0" smtClean="0">
              <a:latin typeface="Bookman Old Style" pitchFamily="18" charset="0"/>
            </a:endParaRPr>
          </a:p>
          <a:p>
            <a:r>
              <a:rPr lang="en-US" sz="2400" b="1" dirty="0" smtClean="0">
                <a:solidFill>
                  <a:srgbClr val="008080"/>
                </a:solidFill>
                <a:latin typeface="Bookman Old Style" pitchFamily="18" charset="0"/>
              </a:rPr>
              <a:t>These actions regarding appointment of consultants, specialists, etc., had been taken during the years 2008 and 2009, when there was no legal  sanction for it. </a:t>
            </a:r>
          </a:p>
          <a:p>
            <a:endParaRPr lang="en-US" sz="2400" b="1" dirty="0">
              <a:latin typeface="Bookman Old Style" pitchFamily="18" charset="0"/>
            </a:endParaRPr>
          </a:p>
          <a:p>
            <a:r>
              <a:rPr lang="en-US" sz="2400" b="1" dirty="0" smtClean="0">
                <a:latin typeface="Bookman Old Style" pitchFamily="18" charset="0"/>
              </a:rPr>
              <a:t>The Act permitted such actions, later,  only from 1.6.2010, after the amendment in May 2010.</a:t>
            </a:r>
            <a:endParaRPr lang="en-US" sz="2400" b="1" dirty="0">
              <a:latin typeface="Bookman Old Style" pitchFamily="18" charset="0"/>
            </a:endParaRPr>
          </a:p>
        </p:txBody>
      </p:sp>
    </p:spTree>
    <p:extLst>
      <p:ext uri="{BB962C8B-B14F-4D97-AF65-F5344CB8AC3E}">
        <p14:creationId xmlns:p14="http://schemas.microsoft.com/office/powerpoint/2010/main" val="227943297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marL="0" indent="0">
              <a:buNone/>
            </a:pPr>
            <a:r>
              <a:rPr lang="en-US" sz="2400" dirty="0" smtClean="0"/>
              <a:t>As the place where the Validation Clause had been inserted in the combined Bill raised his eyebrows of the readers, </a:t>
            </a:r>
            <a:r>
              <a:rPr lang="en-US" sz="2400" dirty="0"/>
              <a:t>Mr. A. </a:t>
            </a:r>
            <a:r>
              <a:rPr lang="en-US" sz="2400" dirty="0" err="1" smtClean="0"/>
              <a:t>Veerappan</a:t>
            </a:r>
            <a:r>
              <a:rPr lang="en-US" sz="2400" dirty="0" smtClean="0"/>
              <a:t> </a:t>
            </a:r>
            <a:r>
              <a:rPr lang="en-US" sz="2400" dirty="0"/>
              <a:t>requested </a:t>
            </a:r>
            <a:r>
              <a:rPr lang="en-US" sz="2400" dirty="0" smtClean="0"/>
              <a:t>the Ministry of Law, in his application dated 25.9.2009, to provide the following information:</a:t>
            </a:r>
          </a:p>
          <a:p>
            <a:pPr marL="0" indent="0">
              <a:buNone/>
            </a:pPr>
            <a:endParaRPr lang="en-US" sz="2800" dirty="0" smtClean="0"/>
          </a:p>
          <a:p>
            <a:pPr marL="914400" algn="just"/>
            <a:r>
              <a:rPr lang="en-US" sz="2400" dirty="0" smtClean="0">
                <a:latin typeface="Bookman Old Style" pitchFamily="18" charset="0"/>
              </a:rPr>
              <a:t>“</a:t>
            </a:r>
            <a:r>
              <a:rPr lang="en-US" sz="2400" b="1" dirty="0" smtClean="0">
                <a:latin typeface="Bookman Old Style" pitchFamily="18" charset="0"/>
              </a:rPr>
              <a:t>I</a:t>
            </a:r>
            <a:r>
              <a:rPr lang="en-US" sz="2400" dirty="0" smtClean="0">
                <a:latin typeface="Bookman Old Style" pitchFamily="18" charset="0"/>
              </a:rPr>
              <a:t>. In the context, the present Clause 17, if becomes part of the Act, would result in regularizing the actions and inactions of the officers in the </a:t>
            </a:r>
            <a:r>
              <a:rPr lang="en-US" sz="2400" dirty="0" err="1" smtClean="0">
                <a:latin typeface="Bookman Old Style" pitchFamily="18" charset="0"/>
              </a:rPr>
              <a:t>Hqrs</a:t>
            </a:r>
            <a:r>
              <a:rPr lang="en-US" sz="2400" dirty="0" smtClean="0">
                <a:latin typeface="Bookman Old Style" pitchFamily="18" charset="0"/>
              </a:rPr>
              <a:t>. of the ESI Corporation with reference to the issues dealt with in the Clause 15 pertaining to medical colleges and in Clause 5 pertaining to appointment of consultants, and various other aspects also”. </a:t>
            </a:r>
            <a:endParaRPr lang="en-US" sz="2400" dirty="0">
              <a:latin typeface="Bookman Old Style" pitchFamily="18" charset="0"/>
            </a:endParaRPr>
          </a:p>
        </p:txBody>
      </p:sp>
    </p:spTree>
    <p:extLst>
      <p:ext uri="{BB962C8B-B14F-4D97-AF65-F5344CB8AC3E}">
        <p14:creationId xmlns:p14="http://schemas.microsoft.com/office/powerpoint/2010/main" val="39952820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4525963"/>
          </a:xfrm>
        </p:spPr>
        <p:txBody>
          <a:bodyPr>
            <a:normAutofit fontScale="55000" lnSpcReduction="20000"/>
          </a:bodyPr>
          <a:lstStyle/>
          <a:p>
            <a:endParaRPr lang="en-US" dirty="0"/>
          </a:p>
          <a:p>
            <a:pPr algn="just"/>
            <a:r>
              <a:rPr lang="en-US" b="1" dirty="0" smtClean="0"/>
              <a:t>“</a:t>
            </a:r>
            <a:r>
              <a:rPr lang="en-US" sz="3600" b="1" dirty="0" smtClean="0">
                <a:latin typeface="Bookman Old Style" pitchFamily="18" charset="0"/>
              </a:rPr>
              <a:t>II</a:t>
            </a:r>
            <a:r>
              <a:rPr lang="en-US" sz="3600" dirty="0">
                <a:latin typeface="Bookman Old Style" pitchFamily="18" charset="0"/>
              </a:rPr>
              <a:t>. If the intention had been to regularize the actions and inactions in the fields other than RSBY also, especially those dealt with in the Clauses 15 and 5, the Ministry of Law would have, definitely, examined already, in its file, all the actions and inactions of the officers of the ESI Corporation in those fields (other than RSBY) which required such retrospective </a:t>
            </a:r>
            <a:r>
              <a:rPr lang="en-US" sz="3600" dirty="0" smtClean="0">
                <a:latin typeface="Bookman Old Style" pitchFamily="18" charset="0"/>
              </a:rPr>
              <a:t>regularization</a:t>
            </a:r>
            <a:r>
              <a:rPr lang="en-US" dirty="0" smtClean="0"/>
              <a:t>”.  </a:t>
            </a:r>
          </a:p>
          <a:p>
            <a:pPr marL="0" indent="0">
              <a:buNone/>
            </a:pPr>
            <a:endParaRPr lang="en-US" dirty="0"/>
          </a:p>
          <a:p>
            <a:pPr marL="1371600" lvl="0"/>
            <a:r>
              <a:rPr lang="en-US" b="1" dirty="0" smtClean="0"/>
              <a:t>“Please</a:t>
            </a:r>
            <a:r>
              <a:rPr lang="en-US" b="1" dirty="0"/>
              <a:t>, therefore, intimate whether the Clause 17 is intended to cover and protect the issues pertaining to the RSBY only or to regularize the irregularities, if any, with reference to the issues dealt with in Clause 15 and Clause 5 also.  </a:t>
            </a:r>
            <a:endParaRPr lang="en-US" dirty="0"/>
          </a:p>
          <a:p>
            <a:pPr marL="1371600">
              <a:buNone/>
            </a:pPr>
            <a:r>
              <a:rPr lang="en-US" b="1" dirty="0"/>
              <a:t> </a:t>
            </a:r>
            <a:endParaRPr lang="en-US" dirty="0"/>
          </a:p>
          <a:p>
            <a:pPr marL="1371600" lvl="0"/>
            <a:r>
              <a:rPr lang="en-US" b="1" u="sng" dirty="0"/>
              <a:t>If so</a:t>
            </a:r>
            <a:r>
              <a:rPr lang="en-US" b="1" dirty="0"/>
              <a:t>, kindly supply a copy of the </a:t>
            </a:r>
            <a:r>
              <a:rPr lang="en-US" b="1" dirty="0" err="1"/>
              <a:t>notefile</a:t>
            </a:r>
            <a:r>
              <a:rPr lang="en-US" b="1" dirty="0"/>
              <a:t> containing the </a:t>
            </a:r>
            <a:r>
              <a:rPr lang="en-US" b="1" u="sng" dirty="0"/>
              <a:t>details of such past actions and inactions</a:t>
            </a:r>
            <a:r>
              <a:rPr lang="en-US" b="1" dirty="0"/>
              <a:t> in the fields (other than RSBY) which were </a:t>
            </a:r>
            <a:r>
              <a:rPr lang="en-US" b="1" u="sng" dirty="0"/>
              <a:t>intended</a:t>
            </a:r>
            <a:r>
              <a:rPr lang="en-US" b="1" dirty="0"/>
              <a:t>, by the Ministry of Law, </a:t>
            </a:r>
            <a:r>
              <a:rPr lang="en-US" b="1" u="sng" dirty="0"/>
              <a:t>to be regularized</a:t>
            </a:r>
            <a:r>
              <a:rPr lang="en-US" b="1" dirty="0"/>
              <a:t> retrospectively through this </a:t>
            </a:r>
            <a:r>
              <a:rPr lang="en-US" b="1" dirty="0" smtClean="0"/>
              <a:t>Clause”. </a:t>
            </a:r>
            <a:endParaRPr lang="en-US" dirty="0"/>
          </a:p>
          <a:p>
            <a:endParaRPr lang="en-US" dirty="0"/>
          </a:p>
        </p:txBody>
      </p:sp>
    </p:spTree>
    <p:extLst>
      <p:ext uri="{BB962C8B-B14F-4D97-AF65-F5344CB8AC3E}">
        <p14:creationId xmlns:p14="http://schemas.microsoft.com/office/powerpoint/2010/main" val="160777117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b="1" dirty="0" smtClean="0">
                <a:solidFill>
                  <a:srgbClr val="FF0000"/>
                </a:solidFill>
                <a:latin typeface="Bookman Old Style" pitchFamily="18" charset="0"/>
              </a:rPr>
              <a:t>Ministry of Law did not come forward with proper reply, in spite of the fact that the question had arisen only because of their suggestion to combine two proposals.</a:t>
            </a:r>
          </a:p>
          <a:p>
            <a:pPr marL="0" indent="0">
              <a:buNone/>
            </a:pPr>
            <a:endParaRPr lang="en-US" b="1" dirty="0">
              <a:latin typeface="Bookman Old Style" pitchFamily="18" charset="0"/>
            </a:endParaRPr>
          </a:p>
          <a:p>
            <a:pPr marL="0" indent="0">
              <a:buNone/>
            </a:pPr>
            <a:endParaRPr lang="en-US" b="1" dirty="0" smtClean="0">
              <a:latin typeface="Bookman Old Style" pitchFamily="18" charset="0"/>
            </a:endParaRPr>
          </a:p>
          <a:p>
            <a:r>
              <a:rPr lang="en-US" b="1" dirty="0" smtClean="0">
                <a:solidFill>
                  <a:srgbClr val="0000FF"/>
                </a:solidFill>
                <a:latin typeface="Bookman Old Style" pitchFamily="18" charset="0"/>
              </a:rPr>
              <a:t>The Ministry of Law were not ready to take a re-look into the issue and to examine the effect of the place of insertion of that Validation Clause, even after such specific questions were raised, under the RTI Act.</a:t>
            </a:r>
            <a:endParaRPr lang="en-US" b="1" dirty="0">
              <a:solidFill>
                <a:srgbClr val="0000FF"/>
              </a:solidFill>
              <a:latin typeface="Bookman Old Style" pitchFamily="18" charset="0"/>
            </a:endParaRPr>
          </a:p>
        </p:txBody>
      </p:sp>
    </p:spTree>
    <p:extLst>
      <p:ext uri="{BB962C8B-B14F-4D97-AF65-F5344CB8AC3E}">
        <p14:creationId xmlns:p14="http://schemas.microsoft.com/office/powerpoint/2010/main" val="91379898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1400" b="1" dirty="0" smtClean="0"/>
              <a:t>Application to </a:t>
            </a:r>
            <a:br>
              <a:rPr lang="en-US" sz="1400" b="1" dirty="0" smtClean="0"/>
            </a:br>
            <a:r>
              <a:rPr lang="en-US" sz="1400" b="1" dirty="0" smtClean="0"/>
              <a:t>the Ministry of Law &amp; Justice</a:t>
            </a:r>
            <a:endParaRPr lang="en-US" sz="1400" b="1" dirty="0"/>
          </a:p>
        </p:txBody>
      </p:sp>
      <p:pic>
        <p:nvPicPr>
          <p:cNvPr id="1026" name="Picture 2" descr="F:\Koothan\Old Files\Amendment Bill 2009\RTI Veerappan Letter Page 1.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958812" y="1600200"/>
            <a:ext cx="3035376" cy="452596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Koothan\Old Files\Amendment Bill 2009\RTI Veerappan Letter Page 2.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007839" y="1600200"/>
            <a:ext cx="3319321"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02383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1600" b="1" dirty="0" smtClean="0"/>
              <a:t>Reply of the Ministry of Law &amp; Justice in</a:t>
            </a:r>
            <a:br>
              <a:rPr lang="en-US" sz="1600" b="1" dirty="0" smtClean="0"/>
            </a:br>
            <a:r>
              <a:rPr lang="en-US" sz="1600" b="1" dirty="0" smtClean="0"/>
              <a:t>Letter </a:t>
            </a:r>
            <a:r>
              <a:rPr lang="en-US" sz="1600" b="1" dirty="0"/>
              <a:t>No. 21 (648) 2009 – IC dated </a:t>
            </a:r>
            <a:r>
              <a:rPr lang="en-US" sz="1600" b="1" dirty="0" smtClean="0"/>
              <a:t>3.11.2009</a:t>
            </a:r>
            <a:endParaRPr lang="en-US" sz="1600" b="1" dirty="0"/>
          </a:p>
        </p:txBody>
      </p:sp>
      <p:pic>
        <p:nvPicPr>
          <p:cNvPr id="1026" name="Picture 2" descr="F:\Koothan\New files\Vaeyuru Tholibangan\Scans April 2012\Ministry of Law Validation 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732100" y="1066800"/>
            <a:ext cx="3679799" cy="5059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45998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smtClean="0">
                <a:solidFill>
                  <a:srgbClr val="FF0000"/>
                </a:solidFill>
                <a:latin typeface="Bookman Old Style" pitchFamily="18" charset="0"/>
              </a:rPr>
              <a:t>Readers may please think over</a:t>
            </a:r>
            <a:endParaRPr lang="en-US" sz="3600" b="1" dirty="0">
              <a:solidFill>
                <a:srgbClr val="FF0000"/>
              </a:solidFill>
              <a:latin typeface="Bookman Old Style" pitchFamily="18" charset="0"/>
            </a:endParaRPr>
          </a:p>
        </p:txBody>
      </p:sp>
      <p:sp>
        <p:nvSpPr>
          <p:cNvPr id="4" name="Content Placeholder 3"/>
          <p:cNvSpPr>
            <a:spLocks noGrp="1"/>
          </p:cNvSpPr>
          <p:nvPr>
            <p:ph idx="1"/>
          </p:nvPr>
        </p:nvSpPr>
        <p:spPr>
          <a:xfrm>
            <a:off x="457200" y="1600200"/>
            <a:ext cx="8229600" cy="4525963"/>
          </a:xfrm>
        </p:spPr>
        <p:txBody>
          <a:bodyPr>
            <a:normAutofit fontScale="55000" lnSpcReduction="20000"/>
          </a:bodyPr>
          <a:lstStyle/>
          <a:p>
            <a:pPr marL="514350" indent="-514350">
              <a:buFont typeface="+mj-lt"/>
              <a:buAutoNum type="arabicPeriod"/>
            </a:pPr>
            <a:r>
              <a:rPr lang="en-US" b="1" dirty="0">
                <a:solidFill>
                  <a:srgbClr val="0000FF"/>
                </a:solidFill>
                <a:latin typeface="Bookman Old Style" pitchFamily="18" charset="0"/>
              </a:rPr>
              <a:t>w</a:t>
            </a:r>
            <a:r>
              <a:rPr lang="en-US" b="1" dirty="0" smtClean="0">
                <a:solidFill>
                  <a:srgbClr val="0000FF"/>
                </a:solidFill>
                <a:latin typeface="Bookman Old Style" pitchFamily="18" charset="0"/>
              </a:rPr>
              <a:t>hether the combination of the two Bills resulted in the unintended </a:t>
            </a:r>
            <a:r>
              <a:rPr lang="en-US" b="1" dirty="0" err="1" smtClean="0">
                <a:solidFill>
                  <a:srgbClr val="0000FF"/>
                </a:solidFill>
                <a:latin typeface="Bookman Old Style" pitchFamily="18" charset="0"/>
              </a:rPr>
              <a:t>regularisation</a:t>
            </a:r>
            <a:r>
              <a:rPr lang="en-US" b="1" dirty="0" smtClean="0">
                <a:solidFill>
                  <a:srgbClr val="0000FF"/>
                </a:solidFill>
                <a:latin typeface="Bookman Old Style" pitchFamily="18" charset="0"/>
              </a:rPr>
              <a:t> of actions in spheres </a:t>
            </a:r>
            <a:r>
              <a:rPr lang="en-US" b="1" u="sng" dirty="0" smtClean="0">
                <a:solidFill>
                  <a:srgbClr val="804000"/>
                </a:solidFill>
                <a:latin typeface="Bookman Old Style" pitchFamily="18" charset="0"/>
              </a:rPr>
              <a:t>other</a:t>
            </a:r>
            <a:r>
              <a:rPr lang="en-US" b="1" dirty="0" smtClean="0">
                <a:solidFill>
                  <a:srgbClr val="804000"/>
                </a:solidFill>
                <a:latin typeface="Bookman Old Style" pitchFamily="18" charset="0"/>
              </a:rPr>
              <a:t> </a:t>
            </a:r>
            <a:r>
              <a:rPr lang="en-US" b="1" u="sng" dirty="0" smtClean="0">
                <a:solidFill>
                  <a:srgbClr val="804000"/>
                </a:solidFill>
                <a:latin typeface="Bookman Old Style" pitchFamily="18" charset="0"/>
              </a:rPr>
              <a:t>than</a:t>
            </a:r>
            <a:r>
              <a:rPr lang="en-US" b="1" dirty="0" smtClean="0">
                <a:solidFill>
                  <a:srgbClr val="0000FF"/>
                </a:solidFill>
                <a:latin typeface="Bookman Old Style" pitchFamily="18" charset="0"/>
              </a:rPr>
              <a:t> RSBY also or not.</a:t>
            </a:r>
          </a:p>
          <a:p>
            <a:pPr marL="514350" indent="-514350">
              <a:buFont typeface="+mj-lt"/>
              <a:buAutoNum type="arabicPeriod"/>
            </a:pPr>
            <a:endParaRPr lang="en-US" b="1" dirty="0" smtClean="0">
              <a:latin typeface="Bookman Old Style" pitchFamily="18" charset="0"/>
            </a:endParaRPr>
          </a:p>
          <a:p>
            <a:pPr marL="514350" indent="-514350">
              <a:buFont typeface="+mj-lt"/>
              <a:buAutoNum type="arabicPeriod"/>
            </a:pPr>
            <a:r>
              <a:rPr lang="en-US" b="1" dirty="0">
                <a:solidFill>
                  <a:srgbClr val="FF6600"/>
                </a:solidFill>
                <a:latin typeface="Bookman Old Style" pitchFamily="18" charset="0"/>
              </a:rPr>
              <a:t>w</a:t>
            </a:r>
            <a:r>
              <a:rPr lang="en-US" b="1" dirty="0" smtClean="0">
                <a:solidFill>
                  <a:srgbClr val="FF6600"/>
                </a:solidFill>
                <a:latin typeface="Bookman Old Style" pitchFamily="18" charset="0"/>
              </a:rPr>
              <a:t>hether the Ministry of Law was right in placing the Validation clause in the manner in which it had done it, while combining the two Bills.</a:t>
            </a:r>
          </a:p>
          <a:p>
            <a:pPr marL="514350" indent="-514350">
              <a:buFont typeface="+mj-lt"/>
              <a:buAutoNum type="arabicPeriod"/>
            </a:pPr>
            <a:endParaRPr lang="en-US" b="1" dirty="0" smtClean="0">
              <a:latin typeface="Bookman Old Style" pitchFamily="18" charset="0"/>
            </a:endParaRPr>
          </a:p>
          <a:p>
            <a:pPr marL="514350" indent="-514350">
              <a:buFont typeface="+mj-lt"/>
              <a:buAutoNum type="arabicPeriod"/>
            </a:pPr>
            <a:r>
              <a:rPr lang="en-US" b="1" dirty="0" smtClean="0">
                <a:solidFill>
                  <a:srgbClr val="008080"/>
                </a:solidFill>
                <a:latin typeface="Bookman Old Style" pitchFamily="18" charset="0"/>
              </a:rPr>
              <a:t>whether the Ministry of Law was right in ignoring the implications of such placement of the Validation Clause, even when its attention was drawn, by Mr. A. </a:t>
            </a:r>
            <a:r>
              <a:rPr lang="en-US" b="1" dirty="0" err="1" smtClean="0">
                <a:solidFill>
                  <a:srgbClr val="008080"/>
                </a:solidFill>
                <a:latin typeface="Bookman Old Style" pitchFamily="18" charset="0"/>
              </a:rPr>
              <a:t>Veerappan</a:t>
            </a:r>
            <a:r>
              <a:rPr lang="en-US" b="1" dirty="0" smtClean="0">
                <a:solidFill>
                  <a:srgbClr val="008080"/>
                </a:solidFill>
                <a:latin typeface="Bookman Old Style" pitchFamily="18" charset="0"/>
              </a:rPr>
              <a:t> in the year 2009 itself,  specifically to the lapse on its part.</a:t>
            </a:r>
          </a:p>
          <a:p>
            <a:pPr marL="514350" indent="-514350">
              <a:buFont typeface="+mj-lt"/>
              <a:buAutoNum type="arabicPeriod"/>
            </a:pPr>
            <a:endParaRPr lang="en-US" b="1" dirty="0" smtClean="0">
              <a:latin typeface="Bookman Old Style" pitchFamily="18" charset="0"/>
            </a:endParaRPr>
          </a:p>
          <a:p>
            <a:pPr marL="514350" indent="-514350">
              <a:buFont typeface="+mj-lt"/>
              <a:buAutoNum type="arabicPeriod"/>
            </a:pPr>
            <a:r>
              <a:rPr lang="en-US" b="1" dirty="0">
                <a:solidFill>
                  <a:srgbClr val="7030A0"/>
                </a:solidFill>
                <a:latin typeface="Bookman Old Style" pitchFamily="18" charset="0"/>
              </a:rPr>
              <a:t>a</a:t>
            </a:r>
            <a:r>
              <a:rPr lang="en-US" b="1" dirty="0" smtClean="0">
                <a:solidFill>
                  <a:srgbClr val="7030A0"/>
                </a:solidFill>
                <a:latin typeface="Bookman Old Style" pitchFamily="18" charset="0"/>
              </a:rPr>
              <a:t>nd whether there was any other provision through which the action taken, before June 2010,  in respect of appointment of  consultants, specialists and setting up of medical colleges had been </a:t>
            </a:r>
            <a:r>
              <a:rPr lang="en-US" b="1" dirty="0" err="1" smtClean="0">
                <a:solidFill>
                  <a:srgbClr val="7030A0"/>
                </a:solidFill>
                <a:latin typeface="Bookman Old Style" pitchFamily="18" charset="0"/>
              </a:rPr>
              <a:t>regularised</a:t>
            </a:r>
            <a:r>
              <a:rPr lang="en-US" b="1" dirty="0" smtClean="0">
                <a:solidFill>
                  <a:srgbClr val="7030A0"/>
                </a:solidFill>
                <a:latin typeface="Bookman Old Style" pitchFamily="18" charset="0"/>
              </a:rPr>
              <a:t>.</a:t>
            </a:r>
          </a:p>
          <a:p>
            <a:endParaRPr lang="en-US" b="1" dirty="0" smtClean="0">
              <a:latin typeface="Bookman Old Style" pitchFamily="18" charset="0"/>
            </a:endParaRPr>
          </a:p>
          <a:p>
            <a:endParaRPr lang="en-US" b="1" dirty="0">
              <a:latin typeface="Bookman Old Style" pitchFamily="18" charset="0"/>
            </a:endParaRPr>
          </a:p>
        </p:txBody>
      </p:sp>
    </p:spTree>
    <p:extLst>
      <p:ext uri="{BB962C8B-B14F-4D97-AF65-F5344CB8AC3E}">
        <p14:creationId xmlns:p14="http://schemas.microsoft.com/office/powerpoint/2010/main" val="235744097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5400" b="1" dirty="0" smtClean="0">
                <a:solidFill>
                  <a:srgbClr val="0000FF"/>
                </a:solidFill>
                <a:latin typeface="Bookman Old Style" pitchFamily="18" charset="0"/>
              </a:rPr>
              <a:t>Readers are welcome to offer their views!</a:t>
            </a:r>
          </a:p>
          <a:p>
            <a:pPr marL="0" indent="0" algn="ctr">
              <a:buNone/>
            </a:pPr>
            <a:endParaRPr lang="en-US" sz="5400" b="1" dirty="0">
              <a:solidFill>
                <a:srgbClr val="0000FF"/>
              </a:solidFill>
              <a:latin typeface="Bookman Old Style" pitchFamily="18" charset="0"/>
            </a:endParaRPr>
          </a:p>
          <a:p>
            <a:pPr marL="0" indent="0" algn="r">
              <a:buNone/>
            </a:pPr>
            <a:r>
              <a:rPr lang="en-US" sz="1100" dirty="0" smtClean="0">
                <a:latin typeface="Bookman Old Style" pitchFamily="18" charset="0"/>
              </a:rPr>
              <a:t>N.B: The First Appellate Authority of the Ministry of Law </a:t>
            </a:r>
          </a:p>
          <a:p>
            <a:pPr marL="0" indent="0" algn="r">
              <a:buNone/>
            </a:pPr>
            <a:r>
              <a:rPr lang="en-US" sz="1100" dirty="0" smtClean="0">
                <a:latin typeface="Bookman Old Style" pitchFamily="18" charset="0"/>
              </a:rPr>
              <a:t>was appealed to against the reply of the CPIO. </a:t>
            </a:r>
          </a:p>
          <a:p>
            <a:pPr marL="0" indent="0" algn="r">
              <a:buNone/>
            </a:pPr>
            <a:r>
              <a:rPr lang="en-US" sz="1100" dirty="0" smtClean="0">
                <a:latin typeface="Bookman Old Style" pitchFamily="18" charset="0"/>
              </a:rPr>
              <a:t>What he did will be dealt with in a separate ‘Post’ later</a:t>
            </a:r>
            <a:r>
              <a:rPr lang="en-US" sz="1100" b="1" dirty="0" smtClean="0">
                <a:solidFill>
                  <a:srgbClr val="0000FF"/>
                </a:solidFill>
                <a:latin typeface="Bookman Old Style" pitchFamily="18" charset="0"/>
              </a:rPr>
              <a:t>.</a:t>
            </a:r>
          </a:p>
          <a:p>
            <a:pPr marL="0" indent="0" algn="r">
              <a:buNone/>
            </a:pPr>
            <a:r>
              <a:rPr lang="en-US" sz="1100" dirty="0" smtClean="0">
                <a:latin typeface="Bookman Old Style" pitchFamily="18" charset="0"/>
              </a:rPr>
              <a:t>That ‘Post’ will show the readers important aspects of RTI Act provisions. </a:t>
            </a:r>
            <a:endParaRPr lang="en-US" sz="1100" dirty="0">
              <a:latin typeface="Bookman Old Style" pitchFamily="18" charset="0"/>
            </a:endParaRPr>
          </a:p>
        </p:txBody>
      </p:sp>
    </p:spTree>
    <p:extLst>
      <p:ext uri="{BB962C8B-B14F-4D97-AF65-F5344CB8AC3E}">
        <p14:creationId xmlns:p14="http://schemas.microsoft.com/office/powerpoint/2010/main" val="94662949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Legal Advisor</a:t>
            </a:r>
            <a:endParaRPr lang="en-US" sz="4000" dirty="0"/>
          </a:p>
        </p:txBody>
      </p:sp>
      <p:sp>
        <p:nvSpPr>
          <p:cNvPr id="3" name="Content Placeholder 2"/>
          <p:cNvSpPr>
            <a:spLocks noGrp="1"/>
          </p:cNvSpPr>
          <p:nvPr>
            <p:ph idx="1"/>
          </p:nvPr>
        </p:nvSpPr>
        <p:spPr>
          <a:xfrm>
            <a:off x="2819400" y="2819401"/>
            <a:ext cx="2514600" cy="990600"/>
          </a:xfrm>
        </p:spPr>
        <p:txBody>
          <a:bodyPr>
            <a:normAutofit fontScale="92500" lnSpcReduction="10000"/>
          </a:bodyPr>
          <a:lstStyle/>
          <a:p>
            <a:pPr marL="0" indent="0">
              <a:buNone/>
            </a:pPr>
            <a:r>
              <a:rPr lang="en-US" sz="1100" dirty="0" smtClean="0"/>
              <a:t>During this period Mr. K. N. </a:t>
            </a:r>
            <a:r>
              <a:rPr lang="en-US" sz="1100" dirty="0" err="1" smtClean="0"/>
              <a:t>Chaturvedi</a:t>
            </a:r>
            <a:r>
              <a:rPr lang="en-US" sz="1100" dirty="0"/>
              <a:t> </a:t>
            </a:r>
            <a:r>
              <a:rPr lang="en-US" sz="1100" dirty="0" smtClean="0"/>
              <a:t>was working as the Legal Advisor/ Retainer of the ESI Corporation. </a:t>
            </a:r>
          </a:p>
          <a:p>
            <a:pPr marL="0" indent="0">
              <a:buNone/>
            </a:pPr>
            <a:r>
              <a:rPr lang="en-US" sz="1100" dirty="0" smtClean="0"/>
              <a:t>He was the former Secretary, Ministry of Law &amp; Justice</a:t>
            </a:r>
            <a:r>
              <a:rPr lang="en-US" sz="1100" dirty="0" smtClean="0"/>
              <a:t>.</a:t>
            </a:r>
          </a:p>
          <a:p>
            <a:pPr marL="0" indent="0">
              <a:buNone/>
            </a:pPr>
            <a:r>
              <a:rPr lang="en-US" sz="1100" dirty="0" smtClean="0"/>
              <a:t>This is only a statement of fact.</a:t>
            </a:r>
            <a:endParaRPr lang="en-US" sz="1100" dirty="0" smtClean="0"/>
          </a:p>
        </p:txBody>
      </p:sp>
    </p:spTree>
    <p:extLst>
      <p:ext uri="{BB962C8B-B14F-4D97-AF65-F5344CB8AC3E}">
        <p14:creationId xmlns:p14="http://schemas.microsoft.com/office/powerpoint/2010/main" val="22896995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9600" dirty="0" smtClean="0">
                <a:solidFill>
                  <a:srgbClr val="0000FF"/>
                </a:solidFill>
                <a:latin typeface="Brush Script MT" pitchFamily="66" charset="0"/>
              </a:rPr>
              <a:t>That’s all folks!</a:t>
            </a:r>
            <a:endParaRPr lang="en-US" sz="9600" dirty="0">
              <a:solidFill>
                <a:srgbClr val="0000FF"/>
              </a:solidFill>
              <a:latin typeface="Brush Script MT" pitchFamily="66" charset="0"/>
            </a:endParaRPr>
          </a:p>
        </p:txBody>
      </p:sp>
    </p:spTree>
    <p:extLst>
      <p:ext uri="{BB962C8B-B14F-4D97-AF65-F5344CB8AC3E}">
        <p14:creationId xmlns:p14="http://schemas.microsoft.com/office/powerpoint/2010/main" val="417592275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252</TotalTime>
  <Words>1274</Words>
  <Application>Microsoft Macintosh PowerPoint</Application>
  <PresentationFormat>On-screen Show (4:3)</PresentationFormat>
  <Paragraphs>76</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Welcome   to the Presentation on the  Validation Clause  in the ESI Amendment Bill, 2009</vt:lpstr>
      <vt:lpstr>PowerPoint Presentation</vt:lpstr>
      <vt:lpstr>Health services  to Unorganised Sector </vt:lpstr>
      <vt:lpstr>PowerPoint Presentation</vt:lpstr>
      <vt:lpstr>The need</vt:lpstr>
      <vt:lpstr>PowerPoint Presentation</vt:lpstr>
      <vt:lpstr>PowerPoint Presentation</vt:lpstr>
      <vt:lpstr>Note of the Ministry of Law Dy. No. 10887/09-A</vt:lpstr>
      <vt:lpstr>Result</vt:lpstr>
      <vt:lpstr>PowerPoint Presentation</vt:lpstr>
      <vt:lpstr>PowerPoint Presentation</vt:lpstr>
      <vt:lpstr>PowerPoint Presentation</vt:lpstr>
      <vt:lpstr>Application to  the Ministry of Law &amp; Justice</vt:lpstr>
      <vt:lpstr>Reply of the Ministry of Law &amp; Justice in Letter No. 21 (648) 2009 – IC dated 3.11.2009</vt:lpstr>
      <vt:lpstr>Readers may please think over</vt:lpstr>
      <vt:lpstr>PowerPoint Presentation</vt:lpstr>
      <vt:lpstr>Legal Advisor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Presentation on the  Validation Clause  in the Amendment Bill, 2009</dc:title>
  <dc:creator>K</dc:creator>
  <cp:lastModifiedBy>Nadaraasan R</cp:lastModifiedBy>
  <cp:revision>36</cp:revision>
  <dcterms:created xsi:type="dcterms:W3CDTF">2004-09-30T05:56:29Z</dcterms:created>
  <dcterms:modified xsi:type="dcterms:W3CDTF">2012-10-03T11:57:48Z</dcterms:modified>
</cp:coreProperties>
</file>